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300" r:id="rId3"/>
    <p:sldId id="257" r:id="rId4"/>
    <p:sldId id="286" r:id="rId5"/>
    <p:sldId id="305" r:id="rId6"/>
    <p:sldId id="304" r:id="rId7"/>
    <p:sldId id="320" r:id="rId8"/>
    <p:sldId id="321" r:id="rId9"/>
    <p:sldId id="319" r:id="rId10"/>
    <p:sldId id="322" r:id="rId11"/>
    <p:sldId id="323" r:id="rId12"/>
    <p:sldId id="288" r:id="rId13"/>
    <p:sldId id="324" r:id="rId14"/>
    <p:sldId id="325" r:id="rId15"/>
    <p:sldId id="308" r:id="rId16"/>
    <p:sldId id="326" r:id="rId17"/>
    <p:sldId id="327" r:id="rId18"/>
    <p:sldId id="329" r:id="rId19"/>
    <p:sldId id="328" r:id="rId20"/>
    <p:sldId id="309" r:id="rId21"/>
    <p:sldId id="334" r:id="rId22"/>
    <p:sldId id="330" r:id="rId23"/>
    <p:sldId id="332" r:id="rId24"/>
    <p:sldId id="331" r:id="rId25"/>
    <p:sldId id="333" r:id="rId26"/>
    <p:sldId id="318" r:id="rId27"/>
    <p:sldId id="302" r:id="rId2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6349"/>
    <a:srgbClr val="333399"/>
    <a:srgbClr val="CC6600"/>
    <a:srgbClr val="000066"/>
    <a:srgbClr val="FFCCCC"/>
    <a:srgbClr val="FF7C80"/>
    <a:srgbClr val="FFCC99"/>
    <a:srgbClr val="336600"/>
    <a:srgbClr val="009900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34615" autoAdjust="0"/>
    <p:restoredTop sz="86477" autoAdjust="0"/>
  </p:normalViewPr>
  <p:slideViewPr>
    <p:cSldViewPr showGuides="1">
      <p:cViewPr>
        <p:scale>
          <a:sx n="80" d="100"/>
          <a:sy n="80" d="100"/>
        </p:scale>
        <p:origin x="-59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2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7716063" cy="777160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3.xml"/><Relationship Id="rId3" Type="http://schemas.openxmlformats.org/officeDocument/2006/relationships/slide" Target="slides/slide4.xml"/><Relationship Id="rId7" Type="http://schemas.openxmlformats.org/officeDocument/2006/relationships/slide" Target="slides/slide19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6" Type="http://schemas.openxmlformats.org/officeDocument/2006/relationships/slide" Target="slides/slide14.xml"/><Relationship Id="rId5" Type="http://schemas.openxmlformats.org/officeDocument/2006/relationships/slide" Target="slides/slide12.xml"/><Relationship Id="rId4" Type="http://schemas.openxmlformats.org/officeDocument/2006/relationships/slide" Target="slides/slide7.xml"/><Relationship Id="rId9" Type="http://schemas.openxmlformats.org/officeDocument/2006/relationships/slide" Target="slides/slide25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localhost/CMAP%20Code%20Camp%204-21-07/dynamic.asp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7F6B94-7304-4299-808A-036B56377E70}" type="doc">
      <dgm:prSet loTypeId="urn:microsoft.com/office/officeart/2005/8/layout/process1" loCatId="process" qsTypeId="urn:microsoft.com/office/officeart/2005/8/quickstyle/3d1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359C3463-B3CA-42F8-95ED-7F0D62A7194B}">
      <dgm:prSet custT="1"/>
      <dgm:spPr/>
      <dgm:t>
        <a:bodyPr/>
        <a:lstStyle/>
        <a:p>
          <a:pPr algn="ctr" rtl="0"/>
          <a:r>
            <a:rPr lang="en-US" sz="2000" b="1" dirty="0" smtClean="0"/>
            <a:t>IIS</a:t>
          </a:r>
          <a:endParaRPr lang="en-US" sz="2000" b="1" dirty="0"/>
        </a:p>
      </dgm:t>
    </dgm:pt>
    <dgm:pt modelId="{A04275C2-A7D7-4F28-82D7-63CA629D01E1}" type="parTrans" cxnId="{12A5C296-6408-4532-81E3-B7778F2C217F}">
      <dgm:prSet/>
      <dgm:spPr/>
      <dgm:t>
        <a:bodyPr/>
        <a:lstStyle/>
        <a:p>
          <a:endParaRPr lang="en-US"/>
        </a:p>
      </dgm:t>
    </dgm:pt>
    <dgm:pt modelId="{60AB32EB-651E-4022-B4CE-F4002D6A2900}" type="sibTrans" cxnId="{12A5C296-6408-4532-81E3-B7778F2C217F}">
      <dgm:prSet/>
      <dgm:spPr/>
      <dgm:t>
        <a:bodyPr/>
        <a:lstStyle/>
        <a:p>
          <a:endParaRPr lang="en-US" dirty="0"/>
        </a:p>
      </dgm:t>
    </dgm:pt>
    <dgm:pt modelId="{F96F3726-F0EF-44EE-92EE-9204583EAFB2}">
      <dgm:prSet custT="1"/>
      <dgm:spPr/>
      <dgm:t>
        <a:bodyPr/>
        <a:lstStyle/>
        <a:p>
          <a:pPr algn="l" rtl="0"/>
          <a:r>
            <a:rPr lang="en-US" sz="1400" dirty="0" smtClean="0"/>
            <a:t>Handles requests to </a:t>
          </a:r>
          <a:r>
            <a:rPr lang="en-US" sz="1400" u="sng" dirty="0" smtClean="0"/>
            <a:t>static</a:t>
          </a:r>
          <a:r>
            <a:rPr lang="en-US" sz="1400" dirty="0" smtClean="0"/>
            <a:t> resources only (*.htm , . . .files)</a:t>
          </a:r>
          <a:endParaRPr lang="en-US" sz="1400" dirty="0"/>
        </a:p>
      </dgm:t>
    </dgm:pt>
    <dgm:pt modelId="{8B86A290-7E49-456B-BB77-36767215DE5B}" type="parTrans" cxnId="{67004A29-A4FB-41B5-AF44-97A6335757D4}">
      <dgm:prSet/>
      <dgm:spPr/>
      <dgm:t>
        <a:bodyPr/>
        <a:lstStyle/>
        <a:p>
          <a:endParaRPr lang="en-US"/>
        </a:p>
      </dgm:t>
    </dgm:pt>
    <dgm:pt modelId="{FABCDD5D-E964-4931-95A9-61D5B816DE8B}" type="sibTrans" cxnId="{67004A29-A4FB-41B5-AF44-97A6335757D4}">
      <dgm:prSet/>
      <dgm:spPr/>
      <dgm:t>
        <a:bodyPr/>
        <a:lstStyle/>
        <a:p>
          <a:endParaRPr lang="en-US"/>
        </a:p>
      </dgm:t>
    </dgm:pt>
    <dgm:pt modelId="{80ADC510-70B4-4968-921D-B1130938A7CB}">
      <dgm:prSet custT="1"/>
      <dgm:spPr/>
      <dgm:t>
        <a:bodyPr/>
        <a:lstStyle/>
        <a:p>
          <a:pPr algn="ctr" rtl="0"/>
          <a:r>
            <a:rPr lang="en-US" sz="1400" b="1" dirty="0" smtClean="0"/>
            <a:t>ASPNET_ISAPI.dll</a:t>
          </a:r>
          <a:br>
            <a:rPr lang="en-US" sz="1400" b="1" dirty="0" smtClean="0"/>
          </a:br>
          <a:endParaRPr lang="en-US" sz="1400" b="1" dirty="0" smtClean="0"/>
        </a:p>
      </dgm:t>
    </dgm:pt>
    <dgm:pt modelId="{55A643DA-3A41-4792-A45F-AC317B571210}" type="parTrans" cxnId="{2F91884C-5A96-41E0-99F2-6E7B34302018}">
      <dgm:prSet/>
      <dgm:spPr/>
      <dgm:t>
        <a:bodyPr/>
        <a:lstStyle/>
        <a:p>
          <a:endParaRPr lang="en-US"/>
        </a:p>
      </dgm:t>
    </dgm:pt>
    <dgm:pt modelId="{C8C8FABB-B931-401F-9E62-244453D0E49D}" type="sibTrans" cxnId="{2F91884C-5A96-41E0-99F2-6E7B34302018}">
      <dgm:prSet/>
      <dgm:spPr/>
      <dgm:t>
        <a:bodyPr/>
        <a:lstStyle/>
        <a:p>
          <a:endParaRPr lang="en-US" dirty="0"/>
        </a:p>
      </dgm:t>
    </dgm:pt>
    <dgm:pt modelId="{5DCDFCE2-AE49-4B08-978F-782D4207105B}">
      <dgm:prSet custT="1"/>
      <dgm:spPr/>
      <dgm:t>
        <a:bodyPr/>
        <a:lstStyle/>
        <a:p>
          <a:pPr algn="l" rtl="0"/>
          <a:r>
            <a:rPr lang="en-US" sz="1400" dirty="0" smtClean="0"/>
            <a:t>IIS Extension to handles requests to </a:t>
          </a:r>
          <a:r>
            <a:rPr lang="en-US" sz="1400" u="sng" dirty="0" smtClean="0"/>
            <a:t>dynamic</a:t>
          </a:r>
          <a:r>
            <a:rPr lang="en-US" sz="1400" dirty="0" smtClean="0"/>
            <a:t> resources (*.aspx. . .files)</a:t>
          </a:r>
        </a:p>
      </dgm:t>
    </dgm:pt>
    <dgm:pt modelId="{9D73D549-B8F7-4CC5-9137-5186E6D2E6F5}" type="parTrans" cxnId="{46047097-A662-497E-B70A-755C20D6BC2A}">
      <dgm:prSet/>
      <dgm:spPr/>
      <dgm:t>
        <a:bodyPr/>
        <a:lstStyle/>
        <a:p>
          <a:endParaRPr lang="en-US"/>
        </a:p>
      </dgm:t>
    </dgm:pt>
    <dgm:pt modelId="{64C680C2-60FF-45C4-B64D-AA1B4F0552B0}" type="sibTrans" cxnId="{46047097-A662-497E-B70A-755C20D6BC2A}">
      <dgm:prSet/>
      <dgm:spPr/>
      <dgm:t>
        <a:bodyPr/>
        <a:lstStyle/>
        <a:p>
          <a:endParaRPr lang="en-US"/>
        </a:p>
      </dgm:t>
    </dgm:pt>
    <dgm:pt modelId="{A943DDCD-6D99-45F6-800E-98D8F05B3CF4}">
      <dgm:prSet custT="1"/>
      <dgm:spPr/>
      <dgm:t>
        <a:bodyPr anchor="t" anchorCtr="0"/>
        <a:lstStyle/>
        <a:p>
          <a:pPr algn="ctr" rtl="0"/>
          <a:r>
            <a:rPr lang="en-US" sz="2000" b="1" dirty="0" smtClean="0"/>
            <a:t>Worker Process</a:t>
          </a:r>
          <a:br>
            <a:rPr lang="en-US" sz="2000" b="1" dirty="0" smtClean="0"/>
          </a:br>
          <a:r>
            <a:rPr lang="en-US" sz="2000" b="1" dirty="0" smtClean="0"/>
            <a:t>(ASP.NET runtime)</a:t>
          </a:r>
        </a:p>
      </dgm:t>
    </dgm:pt>
    <dgm:pt modelId="{CC7C4256-DB5C-4C1E-A82A-507AA87313A1}" type="parTrans" cxnId="{87F55DC6-0F29-450C-AD0A-79937616CD8E}">
      <dgm:prSet/>
      <dgm:spPr/>
      <dgm:t>
        <a:bodyPr/>
        <a:lstStyle/>
        <a:p>
          <a:endParaRPr lang="en-US"/>
        </a:p>
      </dgm:t>
    </dgm:pt>
    <dgm:pt modelId="{31AE968E-682B-46D9-9948-8DEB35E934BE}" type="sibTrans" cxnId="{87F55DC6-0F29-450C-AD0A-79937616CD8E}">
      <dgm:prSet/>
      <dgm:spPr/>
      <dgm:t>
        <a:bodyPr/>
        <a:lstStyle/>
        <a:p>
          <a:endParaRPr lang="en-US"/>
        </a:p>
      </dgm:t>
    </dgm:pt>
    <dgm:pt modelId="{8B1B6E9C-4654-4A9A-B0B9-44C3FB2193CC}">
      <dgm:prSet custT="1"/>
      <dgm:spPr/>
      <dgm:t>
        <a:bodyPr/>
        <a:lstStyle/>
        <a:p>
          <a:pPr algn="l" rtl="0"/>
          <a:r>
            <a:rPr lang="en-US" sz="1400" dirty="0" smtClean="0"/>
            <a:t>Packages the HTTPContenxt object and passes it to the ASP.NET Worker Process</a:t>
          </a:r>
        </a:p>
      </dgm:t>
    </dgm:pt>
    <dgm:pt modelId="{65964061-19CD-46E9-85E9-1855914DD71A}" type="parTrans" cxnId="{EC5CF5A8-3D04-4C94-9573-230995EF42C4}">
      <dgm:prSet/>
      <dgm:spPr/>
      <dgm:t>
        <a:bodyPr/>
        <a:lstStyle/>
        <a:p>
          <a:endParaRPr lang="en-US"/>
        </a:p>
      </dgm:t>
    </dgm:pt>
    <dgm:pt modelId="{54062A52-38A0-4624-BF13-5C42E4E72A50}" type="sibTrans" cxnId="{EC5CF5A8-3D04-4C94-9573-230995EF42C4}">
      <dgm:prSet/>
      <dgm:spPr/>
      <dgm:t>
        <a:bodyPr/>
        <a:lstStyle/>
        <a:p>
          <a:endParaRPr lang="en-US"/>
        </a:p>
      </dgm:t>
    </dgm:pt>
    <dgm:pt modelId="{1A05CE65-B16C-497B-8B54-74B57F2D60B9}" type="pres">
      <dgm:prSet presAssocID="{E67F6B94-7304-4299-808A-036B56377E7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C5569D-5FB0-4B3E-9AB3-77216851E0B7}" type="pres">
      <dgm:prSet presAssocID="{359C3463-B3CA-42F8-95ED-7F0D62A7194B}" presName="node" presStyleLbl="node1" presStyleIdx="0" presStyleCnt="3" custScaleX="69717" custScaleY="1966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B22C6B-F826-45FB-82E8-FEC95F3F58F1}" type="pres">
      <dgm:prSet presAssocID="{60AB32EB-651E-4022-B4CE-F4002D6A290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930E5F8-EB68-4CC7-A6D8-EF699346145E}" type="pres">
      <dgm:prSet presAssocID="{60AB32EB-651E-4022-B4CE-F4002D6A290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2D054B1-AF02-4043-91E4-54ECD050751D}" type="pres">
      <dgm:prSet presAssocID="{80ADC510-70B4-4968-921D-B1130938A7CB}" presName="node" presStyleLbl="node1" presStyleIdx="1" presStyleCnt="3" custScaleX="118949" custScaleY="1966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59AB9B-D443-4261-A3A7-A93E2A6E8CA2}" type="pres">
      <dgm:prSet presAssocID="{C8C8FABB-B931-401F-9E62-244453D0E49D}" presName="sibTrans" presStyleLbl="sibTrans2D1" presStyleIdx="1" presStyleCnt="2"/>
      <dgm:spPr/>
      <dgm:t>
        <a:bodyPr/>
        <a:lstStyle/>
        <a:p>
          <a:endParaRPr lang="en-US"/>
        </a:p>
      </dgm:t>
    </dgm:pt>
    <dgm:pt modelId="{D4E787DD-6F1A-4956-8260-FC245DF85411}" type="pres">
      <dgm:prSet presAssocID="{C8C8FABB-B931-401F-9E62-244453D0E49D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32477E0-4B2B-44BE-9A92-7ED1A5281B75}" type="pres">
      <dgm:prSet presAssocID="{A943DDCD-6D99-45F6-800E-98D8F05B3CF4}" presName="node" presStyleLbl="node1" presStyleIdx="2" presStyleCnt="3" custScaleX="204791" custScaleY="196667" custLinFactNeighborX="122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A12EBC-1177-42EC-A436-75D392CB67AF}" type="presOf" srcId="{A943DDCD-6D99-45F6-800E-98D8F05B3CF4}" destId="{832477E0-4B2B-44BE-9A92-7ED1A5281B75}" srcOrd="0" destOrd="0" presId="urn:microsoft.com/office/officeart/2005/8/layout/process1"/>
    <dgm:cxn modelId="{A7D2FA1B-5DB1-4E60-8389-388BC1F601F8}" type="presOf" srcId="{60AB32EB-651E-4022-B4CE-F4002D6A2900}" destId="{1CB22C6B-F826-45FB-82E8-FEC95F3F58F1}" srcOrd="0" destOrd="0" presId="urn:microsoft.com/office/officeart/2005/8/layout/process1"/>
    <dgm:cxn modelId="{87F55DC6-0F29-450C-AD0A-79937616CD8E}" srcId="{E67F6B94-7304-4299-808A-036B56377E70}" destId="{A943DDCD-6D99-45F6-800E-98D8F05B3CF4}" srcOrd="2" destOrd="0" parTransId="{CC7C4256-DB5C-4C1E-A82A-507AA87313A1}" sibTransId="{31AE968E-682B-46D9-9948-8DEB35E934BE}"/>
    <dgm:cxn modelId="{BD077420-E53B-4339-BF7C-BC7DC0435705}" type="presOf" srcId="{60AB32EB-651E-4022-B4CE-F4002D6A2900}" destId="{E930E5F8-EB68-4CC7-A6D8-EF699346145E}" srcOrd="1" destOrd="0" presId="urn:microsoft.com/office/officeart/2005/8/layout/process1"/>
    <dgm:cxn modelId="{EC5CF5A8-3D04-4C94-9573-230995EF42C4}" srcId="{80ADC510-70B4-4968-921D-B1130938A7CB}" destId="{8B1B6E9C-4654-4A9A-B0B9-44C3FB2193CC}" srcOrd="1" destOrd="0" parTransId="{65964061-19CD-46E9-85E9-1855914DD71A}" sibTransId="{54062A52-38A0-4624-BF13-5C42E4E72A50}"/>
    <dgm:cxn modelId="{8BA522A5-4DFD-4CDC-9D1C-02344280C0C9}" type="presOf" srcId="{359C3463-B3CA-42F8-95ED-7F0D62A7194B}" destId="{CBC5569D-5FB0-4B3E-9AB3-77216851E0B7}" srcOrd="0" destOrd="0" presId="urn:microsoft.com/office/officeart/2005/8/layout/process1"/>
    <dgm:cxn modelId="{67004A29-A4FB-41B5-AF44-97A6335757D4}" srcId="{359C3463-B3CA-42F8-95ED-7F0D62A7194B}" destId="{F96F3726-F0EF-44EE-92EE-9204583EAFB2}" srcOrd="0" destOrd="0" parTransId="{8B86A290-7E49-456B-BB77-36767215DE5B}" sibTransId="{FABCDD5D-E964-4931-95A9-61D5B816DE8B}"/>
    <dgm:cxn modelId="{FFE15798-9384-44AB-AD19-B3F4E4CDBC64}" type="presOf" srcId="{8B1B6E9C-4654-4A9A-B0B9-44C3FB2193CC}" destId="{F2D054B1-AF02-4043-91E4-54ECD050751D}" srcOrd="0" destOrd="2" presId="urn:microsoft.com/office/officeart/2005/8/layout/process1"/>
    <dgm:cxn modelId="{C0954624-10A8-427C-9F2F-3015F7243B2C}" type="presOf" srcId="{E67F6B94-7304-4299-808A-036B56377E70}" destId="{1A05CE65-B16C-497B-8B54-74B57F2D60B9}" srcOrd="0" destOrd="0" presId="urn:microsoft.com/office/officeart/2005/8/layout/process1"/>
    <dgm:cxn modelId="{36C45299-D9EE-41F9-9640-A11A78F75459}" type="presOf" srcId="{F96F3726-F0EF-44EE-92EE-9204583EAFB2}" destId="{CBC5569D-5FB0-4B3E-9AB3-77216851E0B7}" srcOrd="0" destOrd="1" presId="urn:microsoft.com/office/officeart/2005/8/layout/process1"/>
    <dgm:cxn modelId="{12A5C296-6408-4532-81E3-B7778F2C217F}" srcId="{E67F6B94-7304-4299-808A-036B56377E70}" destId="{359C3463-B3CA-42F8-95ED-7F0D62A7194B}" srcOrd="0" destOrd="0" parTransId="{A04275C2-A7D7-4F28-82D7-63CA629D01E1}" sibTransId="{60AB32EB-651E-4022-B4CE-F4002D6A2900}"/>
    <dgm:cxn modelId="{C3A4920A-89E6-4FE6-8D51-3BC5E97AABA7}" type="presOf" srcId="{C8C8FABB-B931-401F-9E62-244453D0E49D}" destId="{CA59AB9B-D443-4261-A3A7-A93E2A6E8CA2}" srcOrd="0" destOrd="0" presId="urn:microsoft.com/office/officeart/2005/8/layout/process1"/>
    <dgm:cxn modelId="{DF28BA9E-7491-47D6-A580-B4A367CE9487}" type="presOf" srcId="{5DCDFCE2-AE49-4B08-978F-782D4207105B}" destId="{F2D054B1-AF02-4043-91E4-54ECD050751D}" srcOrd="0" destOrd="1" presId="urn:microsoft.com/office/officeart/2005/8/layout/process1"/>
    <dgm:cxn modelId="{E755DD91-9497-4ED5-A829-1FACC10E870F}" type="presOf" srcId="{C8C8FABB-B931-401F-9E62-244453D0E49D}" destId="{D4E787DD-6F1A-4956-8260-FC245DF85411}" srcOrd="1" destOrd="0" presId="urn:microsoft.com/office/officeart/2005/8/layout/process1"/>
    <dgm:cxn modelId="{A428EEDA-8AD4-434D-911E-A4B125381567}" type="presOf" srcId="{80ADC510-70B4-4968-921D-B1130938A7CB}" destId="{F2D054B1-AF02-4043-91E4-54ECD050751D}" srcOrd="0" destOrd="0" presId="urn:microsoft.com/office/officeart/2005/8/layout/process1"/>
    <dgm:cxn modelId="{46047097-A662-497E-B70A-755C20D6BC2A}" srcId="{80ADC510-70B4-4968-921D-B1130938A7CB}" destId="{5DCDFCE2-AE49-4B08-978F-782D4207105B}" srcOrd="0" destOrd="0" parTransId="{9D73D549-B8F7-4CC5-9137-5186E6D2E6F5}" sibTransId="{64C680C2-60FF-45C4-B64D-AA1B4F0552B0}"/>
    <dgm:cxn modelId="{2F91884C-5A96-41E0-99F2-6E7B34302018}" srcId="{E67F6B94-7304-4299-808A-036B56377E70}" destId="{80ADC510-70B4-4968-921D-B1130938A7CB}" srcOrd="1" destOrd="0" parTransId="{55A643DA-3A41-4792-A45F-AC317B571210}" sibTransId="{C8C8FABB-B931-401F-9E62-244453D0E49D}"/>
    <dgm:cxn modelId="{3721D79D-663A-4E2A-B38C-441503E9F8DF}" type="presParOf" srcId="{1A05CE65-B16C-497B-8B54-74B57F2D60B9}" destId="{CBC5569D-5FB0-4B3E-9AB3-77216851E0B7}" srcOrd="0" destOrd="0" presId="urn:microsoft.com/office/officeart/2005/8/layout/process1"/>
    <dgm:cxn modelId="{E0BCE9AB-8188-4D69-B245-651448BA9DC8}" type="presParOf" srcId="{1A05CE65-B16C-497B-8B54-74B57F2D60B9}" destId="{1CB22C6B-F826-45FB-82E8-FEC95F3F58F1}" srcOrd="1" destOrd="0" presId="urn:microsoft.com/office/officeart/2005/8/layout/process1"/>
    <dgm:cxn modelId="{47C2C94B-8955-4588-AE1F-85114CC35014}" type="presParOf" srcId="{1CB22C6B-F826-45FB-82E8-FEC95F3F58F1}" destId="{E930E5F8-EB68-4CC7-A6D8-EF699346145E}" srcOrd="0" destOrd="0" presId="urn:microsoft.com/office/officeart/2005/8/layout/process1"/>
    <dgm:cxn modelId="{FB4EBE5D-CBAC-4186-BA3B-DBFE49396114}" type="presParOf" srcId="{1A05CE65-B16C-497B-8B54-74B57F2D60B9}" destId="{F2D054B1-AF02-4043-91E4-54ECD050751D}" srcOrd="2" destOrd="0" presId="urn:microsoft.com/office/officeart/2005/8/layout/process1"/>
    <dgm:cxn modelId="{30C43EC9-A573-4591-BA5B-2AC5BAA4EF8B}" type="presParOf" srcId="{1A05CE65-B16C-497B-8B54-74B57F2D60B9}" destId="{CA59AB9B-D443-4261-A3A7-A93E2A6E8CA2}" srcOrd="3" destOrd="0" presId="urn:microsoft.com/office/officeart/2005/8/layout/process1"/>
    <dgm:cxn modelId="{302011E1-9390-4C4E-AD6A-D74E2958765F}" type="presParOf" srcId="{CA59AB9B-D443-4261-A3A7-A93E2A6E8CA2}" destId="{D4E787DD-6F1A-4956-8260-FC245DF85411}" srcOrd="0" destOrd="0" presId="urn:microsoft.com/office/officeart/2005/8/layout/process1"/>
    <dgm:cxn modelId="{064D2C22-C4FF-4D0D-95FD-54301FAAC694}" type="presParOf" srcId="{1A05CE65-B16C-497B-8B54-74B57F2D60B9}" destId="{832477E0-4B2B-44BE-9A92-7ED1A5281B75}" srcOrd="4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B275C2-3DAF-42E3-93A9-6CAB06999C0C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74D6CD-82A5-4BA9-B0E3-751E6C767E12}">
      <dgm:prSet custT="1"/>
      <dgm:spPr/>
      <dgm:t>
        <a:bodyPr/>
        <a:lstStyle/>
        <a:p>
          <a:pPr rtl="0"/>
          <a:r>
            <a:rPr lang="en-US" sz="2400" b="0" i="0" u="none" dirty="0" smtClean="0">
              <a:solidFill>
                <a:schemeClr val="bg1"/>
              </a:solidFill>
            </a:rPr>
            <a:t>http://localhost/PageHTTPHandler/HTMLPage.htm</a:t>
          </a:r>
          <a:endParaRPr lang="en-US" sz="2400" b="0" i="0" u="none" dirty="0" smtClean="0">
            <a:solidFill>
              <a:schemeClr val="bg1"/>
            </a:solidFill>
            <a:hlinkClick xmlns:r="http://schemas.openxmlformats.org/officeDocument/2006/relationships" r:id="rId1"/>
          </a:endParaRPr>
        </a:p>
      </dgm:t>
    </dgm:pt>
    <dgm:pt modelId="{881504DE-B80A-44D2-956B-5D17D8F9D4CA}" type="parTrans" cxnId="{91F737A7-41B0-4139-AC37-353E7E4762B0}">
      <dgm:prSet/>
      <dgm:spPr/>
      <dgm:t>
        <a:bodyPr/>
        <a:lstStyle/>
        <a:p>
          <a:endParaRPr lang="en-US"/>
        </a:p>
      </dgm:t>
    </dgm:pt>
    <dgm:pt modelId="{8168C466-D900-42B2-B0F2-96AADD0CD4CE}" type="sibTrans" cxnId="{91F737A7-41B0-4139-AC37-353E7E4762B0}">
      <dgm:prSet/>
      <dgm:spPr/>
      <dgm:t>
        <a:bodyPr/>
        <a:lstStyle/>
        <a:p>
          <a:endParaRPr lang="en-US"/>
        </a:p>
      </dgm:t>
    </dgm:pt>
    <dgm:pt modelId="{D103C0E6-E780-488A-BA1A-95E8F92CEFF1}">
      <dgm:prSet custT="1"/>
      <dgm:spPr/>
      <dgm:t>
        <a:bodyPr/>
        <a:lstStyle/>
        <a:p>
          <a:pPr rtl="0"/>
          <a:r>
            <a:rPr lang="en-US" sz="2400" b="0" i="0" u="none" dirty="0" smtClean="0">
              <a:solidFill>
                <a:schemeClr val="bg1"/>
              </a:solidFill>
            </a:rPr>
            <a:t>http://localhost/PageHTTPHandler/Default.aspx</a:t>
          </a:r>
          <a:endParaRPr lang="en-US" sz="2400" b="0" i="0" u="none" dirty="0">
            <a:solidFill>
              <a:schemeClr val="bg1"/>
            </a:solidFill>
          </a:endParaRPr>
        </a:p>
      </dgm:t>
    </dgm:pt>
    <dgm:pt modelId="{7D8E1CBE-552A-4C8D-87BF-7C5ACF55E33A}" type="parTrans" cxnId="{D475A261-47DF-42B1-93CF-67E9C672506B}">
      <dgm:prSet/>
      <dgm:spPr/>
      <dgm:t>
        <a:bodyPr/>
        <a:lstStyle/>
        <a:p>
          <a:endParaRPr lang="en-US"/>
        </a:p>
      </dgm:t>
    </dgm:pt>
    <dgm:pt modelId="{CBBFEC97-5A33-48C1-BA57-8875BA783AE8}" type="sibTrans" cxnId="{D475A261-47DF-42B1-93CF-67E9C672506B}">
      <dgm:prSet/>
      <dgm:spPr/>
      <dgm:t>
        <a:bodyPr/>
        <a:lstStyle/>
        <a:p>
          <a:endParaRPr lang="en-US"/>
        </a:p>
      </dgm:t>
    </dgm:pt>
    <dgm:pt modelId="{08B6C4D4-D841-4C5D-BA9D-5C299A2BCEF6}">
      <dgm:prSet custT="1"/>
      <dgm:spPr/>
      <dgm:t>
        <a:bodyPr/>
        <a:lstStyle/>
        <a:p>
          <a:pPr rtl="0"/>
          <a:r>
            <a:rPr lang="en-US" sz="2000" dirty="0" smtClean="0"/>
            <a:t/>
          </a:r>
          <a:br>
            <a:rPr lang="en-US" sz="2000" dirty="0" smtClean="0"/>
          </a:br>
          <a:r>
            <a:rPr lang="en-US" sz="2000" dirty="0" smtClean="0"/>
            <a:t>Stream HTML back</a:t>
          </a:r>
          <a:endParaRPr lang="en-US" sz="2000" dirty="0" smtClean="0">
            <a:hlinkClick xmlns:r="http://schemas.openxmlformats.org/officeDocument/2006/relationships" r:id="rId1"/>
          </a:endParaRPr>
        </a:p>
      </dgm:t>
    </dgm:pt>
    <dgm:pt modelId="{BD77AB5B-D5B6-44CF-A559-ED7C3C9FB96E}" type="parTrans" cxnId="{4B19FDEC-BC52-4126-96B1-32C5E283FA56}">
      <dgm:prSet/>
      <dgm:spPr/>
      <dgm:t>
        <a:bodyPr/>
        <a:lstStyle/>
        <a:p>
          <a:endParaRPr lang="en-US"/>
        </a:p>
      </dgm:t>
    </dgm:pt>
    <dgm:pt modelId="{A2480DB4-030F-4F49-8E5F-9B8D05DB7037}" type="sibTrans" cxnId="{4B19FDEC-BC52-4126-96B1-32C5E283FA56}">
      <dgm:prSet/>
      <dgm:spPr/>
      <dgm:t>
        <a:bodyPr/>
        <a:lstStyle/>
        <a:p>
          <a:endParaRPr lang="en-US"/>
        </a:p>
      </dgm:t>
    </dgm:pt>
    <dgm:pt modelId="{9C1C2B90-E48A-4C43-BCD2-75397C2AB97A}">
      <dgm:prSet custT="1"/>
      <dgm:spPr/>
      <dgm:t>
        <a:bodyPr/>
        <a:lstStyle/>
        <a:p>
          <a:pPr rtl="0"/>
          <a:r>
            <a:rPr lang="en-US" sz="2000" dirty="0" smtClean="0"/>
            <a:t/>
          </a:r>
          <a:br>
            <a:rPr lang="en-US" sz="2000" dirty="0" smtClean="0"/>
          </a:br>
          <a:r>
            <a:rPr lang="en-US" sz="2000" dirty="0" smtClean="0"/>
            <a:t>Execute and generate Content of desired content-type that is streamed back</a:t>
          </a:r>
          <a:endParaRPr lang="en-US" sz="2000" dirty="0"/>
        </a:p>
      </dgm:t>
    </dgm:pt>
    <dgm:pt modelId="{8C9844E4-1379-4D40-B742-10E987D0AE8A}" type="parTrans" cxnId="{152E3A8C-092E-4016-8480-5B4F99972476}">
      <dgm:prSet/>
      <dgm:spPr/>
      <dgm:t>
        <a:bodyPr/>
        <a:lstStyle/>
        <a:p>
          <a:endParaRPr lang="en-US"/>
        </a:p>
      </dgm:t>
    </dgm:pt>
    <dgm:pt modelId="{3EE98C73-D8F9-4F2B-89A9-D7E5214DA9DF}" type="sibTrans" cxnId="{152E3A8C-092E-4016-8480-5B4F99972476}">
      <dgm:prSet/>
      <dgm:spPr/>
      <dgm:t>
        <a:bodyPr/>
        <a:lstStyle/>
        <a:p>
          <a:endParaRPr lang="en-US"/>
        </a:p>
      </dgm:t>
    </dgm:pt>
    <dgm:pt modelId="{ECBA32C0-18AE-4C54-8B73-DBE9DC5A35C0}" type="pres">
      <dgm:prSet presAssocID="{3CB275C2-3DAF-42E3-93A9-6CAB06999C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223759-CF1F-4C8C-BDE5-7C7927037139}" type="pres">
      <dgm:prSet presAssocID="{5074D6CD-82A5-4BA9-B0E3-751E6C767E1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5006FA-084C-46C8-8FBA-DF5ADB0EC00A}" type="pres">
      <dgm:prSet presAssocID="{5074D6CD-82A5-4BA9-B0E3-751E6C767E1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B44748-F840-42F0-B220-0E36E9AA8717}" type="pres">
      <dgm:prSet presAssocID="{D103C0E6-E780-488A-BA1A-95E8F92CEFF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CE225A-5135-438A-AF53-E744C0A49259}" type="pres">
      <dgm:prSet presAssocID="{D103C0E6-E780-488A-BA1A-95E8F92CEFF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75A261-47DF-42B1-93CF-67E9C672506B}" srcId="{3CB275C2-3DAF-42E3-93A9-6CAB06999C0C}" destId="{D103C0E6-E780-488A-BA1A-95E8F92CEFF1}" srcOrd="1" destOrd="0" parTransId="{7D8E1CBE-552A-4C8D-87BF-7C5ACF55E33A}" sibTransId="{CBBFEC97-5A33-48C1-BA57-8875BA783AE8}"/>
    <dgm:cxn modelId="{4B19FDEC-BC52-4126-96B1-32C5E283FA56}" srcId="{5074D6CD-82A5-4BA9-B0E3-751E6C767E12}" destId="{08B6C4D4-D841-4C5D-BA9D-5C299A2BCEF6}" srcOrd="0" destOrd="0" parTransId="{BD77AB5B-D5B6-44CF-A559-ED7C3C9FB96E}" sibTransId="{A2480DB4-030F-4F49-8E5F-9B8D05DB7037}"/>
    <dgm:cxn modelId="{2E100CAA-EB1C-401F-86FD-ACA4D9FABD72}" type="presOf" srcId="{08B6C4D4-D841-4C5D-BA9D-5C299A2BCEF6}" destId="{AC5006FA-084C-46C8-8FBA-DF5ADB0EC00A}" srcOrd="0" destOrd="0" presId="urn:microsoft.com/office/officeart/2005/8/layout/vList2"/>
    <dgm:cxn modelId="{CD3A1673-AEC4-4C4D-BAFA-930E12D0026E}" type="presOf" srcId="{3CB275C2-3DAF-42E3-93A9-6CAB06999C0C}" destId="{ECBA32C0-18AE-4C54-8B73-DBE9DC5A35C0}" srcOrd="0" destOrd="0" presId="urn:microsoft.com/office/officeart/2005/8/layout/vList2"/>
    <dgm:cxn modelId="{152E3A8C-092E-4016-8480-5B4F99972476}" srcId="{D103C0E6-E780-488A-BA1A-95E8F92CEFF1}" destId="{9C1C2B90-E48A-4C43-BCD2-75397C2AB97A}" srcOrd="0" destOrd="0" parTransId="{8C9844E4-1379-4D40-B742-10E987D0AE8A}" sibTransId="{3EE98C73-D8F9-4F2B-89A9-D7E5214DA9DF}"/>
    <dgm:cxn modelId="{91F737A7-41B0-4139-AC37-353E7E4762B0}" srcId="{3CB275C2-3DAF-42E3-93A9-6CAB06999C0C}" destId="{5074D6CD-82A5-4BA9-B0E3-751E6C767E12}" srcOrd="0" destOrd="0" parTransId="{881504DE-B80A-44D2-956B-5D17D8F9D4CA}" sibTransId="{8168C466-D900-42B2-B0F2-96AADD0CD4CE}"/>
    <dgm:cxn modelId="{0AD48FBB-14A5-4FCD-81DE-759860BE4B54}" type="presOf" srcId="{5074D6CD-82A5-4BA9-B0E3-751E6C767E12}" destId="{D2223759-CF1F-4C8C-BDE5-7C7927037139}" srcOrd="0" destOrd="0" presId="urn:microsoft.com/office/officeart/2005/8/layout/vList2"/>
    <dgm:cxn modelId="{7EB8FD83-0726-4511-BA78-7947C70179C2}" type="presOf" srcId="{D103C0E6-E780-488A-BA1A-95E8F92CEFF1}" destId="{5BB44748-F840-42F0-B220-0E36E9AA8717}" srcOrd="0" destOrd="0" presId="urn:microsoft.com/office/officeart/2005/8/layout/vList2"/>
    <dgm:cxn modelId="{86A51251-C4B0-4440-81FA-30A559A0B0EB}" type="presOf" srcId="{9C1C2B90-E48A-4C43-BCD2-75397C2AB97A}" destId="{2ACE225A-5135-438A-AF53-E744C0A49259}" srcOrd="0" destOrd="0" presId="urn:microsoft.com/office/officeart/2005/8/layout/vList2"/>
    <dgm:cxn modelId="{E604E0AD-D972-4A27-88A0-D03BBF8F9235}" type="presParOf" srcId="{ECBA32C0-18AE-4C54-8B73-DBE9DC5A35C0}" destId="{D2223759-CF1F-4C8C-BDE5-7C7927037139}" srcOrd="0" destOrd="0" presId="urn:microsoft.com/office/officeart/2005/8/layout/vList2"/>
    <dgm:cxn modelId="{64DF08D9-E58B-4ED6-9EEA-788AB2A02C41}" type="presParOf" srcId="{ECBA32C0-18AE-4C54-8B73-DBE9DC5A35C0}" destId="{AC5006FA-084C-46C8-8FBA-DF5ADB0EC00A}" srcOrd="1" destOrd="0" presId="urn:microsoft.com/office/officeart/2005/8/layout/vList2"/>
    <dgm:cxn modelId="{6F8B75DF-72C8-47A9-BD5F-F8783D195A81}" type="presParOf" srcId="{ECBA32C0-18AE-4C54-8B73-DBE9DC5A35C0}" destId="{5BB44748-F840-42F0-B220-0E36E9AA8717}" srcOrd="2" destOrd="0" presId="urn:microsoft.com/office/officeart/2005/8/layout/vList2"/>
    <dgm:cxn modelId="{610C609C-3C58-4EC9-98A7-6D88DDA5467B}" type="presParOf" srcId="{ECBA32C0-18AE-4C54-8B73-DBE9DC5A35C0}" destId="{2ACE225A-5135-438A-AF53-E744C0A49259}" srcOrd="3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7F6B94-7304-4299-808A-036B56377E70}" type="doc">
      <dgm:prSet loTypeId="urn:microsoft.com/office/officeart/2005/8/layout/process1" loCatId="process" qsTypeId="urn:microsoft.com/office/officeart/2005/8/quickstyle/3d1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359C3463-B3CA-42F8-95ED-7F0D62A7194B}">
      <dgm:prSet custT="1"/>
      <dgm:spPr/>
      <dgm:t>
        <a:bodyPr anchor="t" anchorCtr="0"/>
        <a:lstStyle/>
        <a:p>
          <a:pPr algn="ctr" rtl="0"/>
          <a:r>
            <a:rPr lang="en-US" sz="2000" b="1" dirty="0" smtClean="0"/>
            <a:t>IIS</a:t>
          </a:r>
          <a:endParaRPr lang="en-US" sz="2000" b="1" dirty="0"/>
        </a:p>
      </dgm:t>
    </dgm:pt>
    <dgm:pt modelId="{A04275C2-A7D7-4F28-82D7-63CA629D01E1}" type="parTrans" cxnId="{12A5C296-6408-4532-81E3-B7778F2C217F}">
      <dgm:prSet/>
      <dgm:spPr/>
      <dgm:t>
        <a:bodyPr/>
        <a:lstStyle/>
        <a:p>
          <a:endParaRPr lang="en-US"/>
        </a:p>
      </dgm:t>
    </dgm:pt>
    <dgm:pt modelId="{60AB32EB-651E-4022-B4CE-F4002D6A2900}" type="sibTrans" cxnId="{12A5C296-6408-4532-81E3-B7778F2C217F}">
      <dgm:prSet/>
      <dgm:spPr/>
      <dgm:t>
        <a:bodyPr/>
        <a:lstStyle/>
        <a:p>
          <a:endParaRPr lang="en-US" dirty="0"/>
        </a:p>
      </dgm:t>
    </dgm:pt>
    <dgm:pt modelId="{80ADC510-70B4-4968-921D-B1130938A7CB}">
      <dgm:prSet custT="1"/>
      <dgm:spPr/>
      <dgm:t>
        <a:bodyPr anchor="t" anchorCtr="0"/>
        <a:lstStyle/>
        <a:p>
          <a:pPr algn="ctr" rtl="0"/>
          <a:r>
            <a:rPr lang="en-US" sz="1400" b="1" dirty="0" smtClean="0"/>
            <a:t>ASPNET_ISAPI.dll</a:t>
          </a:r>
          <a:br>
            <a:rPr lang="en-US" sz="1400" b="1" dirty="0" smtClean="0"/>
          </a:br>
          <a:endParaRPr lang="en-US" sz="1400" b="1" dirty="0" smtClean="0"/>
        </a:p>
      </dgm:t>
    </dgm:pt>
    <dgm:pt modelId="{55A643DA-3A41-4792-A45F-AC317B571210}" type="parTrans" cxnId="{2F91884C-5A96-41E0-99F2-6E7B34302018}">
      <dgm:prSet/>
      <dgm:spPr/>
      <dgm:t>
        <a:bodyPr/>
        <a:lstStyle/>
        <a:p>
          <a:endParaRPr lang="en-US"/>
        </a:p>
      </dgm:t>
    </dgm:pt>
    <dgm:pt modelId="{C8C8FABB-B931-401F-9E62-244453D0E49D}" type="sibTrans" cxnId="{2F91884C-5A96-41E0-99F2-6E7B34302018}">
      <dgm:prSet/>
      <dgm:spPr/>
      <dgm:t>
        <a:bodyPr/>
        <a:lstStyle/>
        <a:p>
          <a:endParaRPr lang="en-US" dirty="0"/>
        </a:p>
      </dgm:t>
    </dgm:pt>
    <dgm:pt modelId="{A943DDCD-6D99-45F6-800E-98D8F05B3CF4}">
      <dgm:prSet custT="1"/>
      <dgm:spPr/>
      <dgm:t>
        <a:bodyPr anchor="t" anchorCtr="0"/>
        <a:lstStyle/>
        <a:p>
          <a:pPr algn="ctr" rtl="0"/>
          <a:r>
            <a:rPr lang="en-US" sz="2000" b="1" dirty="0" smtClean="0"/>
            <a:t>Worker Process</a:t>
          </a:r>
          <a:br>
            <a:rPr lang="en-US" sz="2000" b="1" dirty="0" smtClean="0"/>
          </a:br>
          <a:r>
            <a:rPr lang="en-US" sz="2000" b="1" dirty="0" smtClean="0"/>
            <a:t>(ASP.NET runtime)</a:t>
          </a:r>
        </a:p>
      </dgm:t>
    </dgm:pt>
    <dgm:pt modelId="{CC7C4256-DB5C-4C1E-A82A-507AA87313A1}" type="parTrans" cxnId="{87F55DC6-0F29-450C-AD0A-79937616CD8E}">
      <dgm:prSet/>
      <dgm:spPr/>
      <dgm:t>
        <a:bodyPr/>
        <a:lstStyle/>
        <a:p>
          <a:endParaRPr lang="en-US"/>
        </a:p>
      </dgm:t>
    </dgm:pt>
    <dgm:pt modelId="{31AE968E-682B-46D9-9948-8DEB35E934BE}" type="sibTrans" cxnId="{87F55DC6-0F29-450C-AD0A-79937616CD8E}">
      <dgm:prSet/>
      <dgm:spPr/>
      <dgm:t>
        <a:bodyPr/>
        <a:lstStyle/>
        <a:p>
          <a:endParaRPr lang="en-US"/>
        </a:p>
      </dgm:t>
    </dgm:pt>
    <dgm:pt modelId="{1A05CE65-B16C-497B-8B54-74B57F2D60B9}" type="pres">
      <dgm:prSet presAssocID="{E67F6B94-7304-4299-808A-036B56377E7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C5569D-5FB0-4B3E-9AB3-77216851E0B7}" type="pres">
      <dgm:prSet presAssocID="{359C3463-B3CA-42F8-95ED-7F0D62A7194B}" presName="node" presStyleLbl="node1" presStyleIdx="0" presStyleCnt="3" custScaleX="69717" custScaleY="196667" custLinFactNeighborX="142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B22C6B-F826-45FB-82E8-FEC95F3F58F1}" type="pres">
      <dgm:prSet presAssocID="{60AB32EB-651E-4022-B4CE-F4002D6A290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930E5F8-EB68-4CC7-A6D8-EF699346145E}" type="pres">
      <dgm:prSet presAssocID="{60AB32EB-651E-4022-B4CE-F4002D6A290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2D054B1-AF02-4043-91E4-54ECD050751D}" type="pres">
      <dgm:prSet presAssocID="{80ADC510-70B4-4968-921D-B1130938A7CB}" presName="node" presStyleLbl="node1" presStyleIdx="1" presStyleCnt="3" custScaleX="131756" custScaleY="1966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59AB9B-D443-4261-A3A7-A93E2A6E8CA2}" type="pres">
      <dgm:prSet presAssocID="{C8C8FABB-B931-401F-9E62-244453D0E49D}" presName="sibTrans" presStyleLbl="sibTrans2D1" presStyleIdx="1" presStyleCnt="2"/>
      <dgm:spPr/>
      <dgm:t>
        <a:bodyPr/>
        <a:lstStyle/>
        <a:p>
          <a:endParaRPr lang="en-US"/>
        </a:p>
      </dgm:t>
    </dgm:pt>
    <dgm:pt modelId="{D4E787DD-6F1A-4956-8260-FC245DF85411}" type="pres">
      <dgm:prSet presAssocID="{C8C8FABB-B931-401F-9E62-244453D0E49D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32477E0-4B2B-44BE-9A92-7ED1A5281B75}" type="pres">
      <dgm:prSet presAssocID="{A943DDCD-6D99-45F6-800E-98D8F05B3CF4}" presName="node" presStyleLbl="node1" presStyleIdx="2" presStyleCnt="3" custScaleX="204791" custScaleY="196667" custLinFactNeighborX="122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B83952-1F84-4C47-8A22-63B969035322}" type="presOf" srcId="{C8C8FABB-B931-401F-9E62-244453D0E49D}" destId="{D4E787DD-6F1A-4956-8260-FC245DF85411}" srcOrd="1" destOrd="0" presId="urn:microsoft.com/office/officeart/2005/8/layout/process1"/>
    <dgm:cxn modelId="{24EAF887-4DFD-4A07-BA35-8B4D09E3DE02}" type="presOf" srcId="{A943DDCD-6D99-45F6-800E-98D8F05B3CF4}" destId="{832477E0-4B2B-44BE-9A92-7ED1A5281B75}" srcOrd="0" destOrd="0" presId="urn:microsoft.com/office/officeart/2005/8/layout/process1"/>
    <dgm:cxn modelId="{87F55DC6-0F29-450C-AD0A-79937616CD8E}" srcId="{E67F6B94-7304-4299-808A-036B56377E70}" destId="{A943DDCD-6D99-45F6-800E-98D8F05B3CF4}" srcOrd="2" destOrd="0" parTransId="{CC7C4256-DB5C-4C1E-A82A-507AA87313A1}" sibTransId="{31AE968E-682B-46D9-9948-8DEB35E934BE}"/>
    <dgm:cxn modelId="{9558C82E-67F9-41F4-AC6B-FE0896809AA4}" type="presOf" srcId="{E67F6B94-7304-4299-808A-036B56377E70}" destId="{1A05CE65-B16C-497B-8B54-74B57F2D60B9}" srcOrd="0" destOrd="0" presId="urn:microsoft.com/office/officeart/2005/8/layout/process1"/>
    <dgm:cxn modelId="{12A5C296-6408-4532-81E3-B7778F2C217F}" srcId="{E67F6B94-7304-4299-808A-036B56377E70}" destId="{359C3463-B3CA-42F8-95ED-7F0D62A7194B}" srcOrd="0" destOrd="0" parTransId="{A04275C2-A7D7-4F28-82D7-63CA629D01E1}" sibTransId="{60AB32EB-651E-4022-B4CE-F4002D6A2900}"/>
    <dgm:cxn modelId="{4FB363A1-0C8C-4C7B-829E-4A1D06B6D2E3}" type="presOf" srcId="{359C3463-B3CA-42F8-95ED-7F0D62A7194B}" destId="{CBC5569D-5FB0-4B3E-9AB3-77216851E0B7}" srcOrd="0" destOrd="0" presId="urn:microsoft.com/office/officeart/2005/8/layout/process1"/>
    <dgm:cxn modelId="{67095280-DA21-4614-A7D6-4B0288827A26}" type="presOf" srcId="{80ADC510-70B4-4968-921D-B1130938A7CB}" destId="{F2D054B1-AF02-4043-91E4-54ECD050751D}" srcOrd="0" destOrd="0" presId="urn:microsoft.com/office/officeart/2005/8/layout/process1"/>
    <dgm:cxn modelId="{CB16EA7B-6F90-48DF-A20F-7D7A64084AF4}" type="presOf" srcId="{60AB32EB-651E-4022-B4CE-F4002D6A2900}" destId="{1CB22C6B-F826-45FB-82E8-FEC95F3F58F1}" srcOrd="0" destOrd="0" presId="urn:microsoft.com/office/officeart/2005/8/layout/process1"/>
    <dgm:cxn modelId="{B8399153-4AA2-41AC-8356-B5DC79A6EEDF}" type="presOf" srcId="{60AB32EB-651E-4022-B4CE-F4002D6A2900}" destId="{E930E5F8-EB68-4CC7-A6D8-EF699346145E}" srcOrd="1" destOrd="0" presId="urn:microsoft.com/office/officeart/2005/8/layout/process1"/>
    <dgm:cxn modelId="{F1066DD8-3DE9-465D-975A-CA22A9D2D2EE}" type="presOf" srcId="{C8C8FABB-B931-401F-9E62-244453D0E49D}" destId="{CA59AB9B-D443-4261-A3A7-A93E2A6E8CA2}" srcOrd="0" destOrd="0" presId="urn:microsoft.com/office/officeart/2005/8/layout/process1"/>
    <dgm:cxn modelId="{2F91884C-5A96-41E0-99F2-6E7B34302018}" srcId="{E67F6B94-7304-4299-808A-036B56377E70}" destId="{80ADC510-70B4-4968-921D-B1130938A7CB}" srcOrd="1" destOrd="0" parTransId="{55A643DA-3A41-4792-A45F-AC317B571210}" sibTransId="{C8C8FABB-B931-401F-9E62-244453D0E49D}"/>
    <dgm:cxn modelId="{3EB6038F-6F8B-45AF-9475-7EFF84441E13}" type="presParOf" srcId="{1A05CE65-B16C-497B-8B54-74B57F2D60B9}" destId="{CBC5569D-5FB0-4B3E-9AB3-77216851E0B7}" srcOrd="0" destOrd="0" presId="urn:microsoft.com/office/officeart/2005/8/layout/process1"/>
    <dgm:cxn modelId="{2782B867-88B2-4FF5-A49A-1BB9B15E2468}" type="presParOf" srcId="{1A05CE65-B16C-497B-8B54-74B57F2D60B9}" destId="{1CB22C6B-F826-45FB-82E8-FEC95F3F58F1}" srcOrd="1" destOrd="0" presId="urn:microsoft.com/office/officeart/2005/8/layout/process1"/>
    <dgm:cxn modelId="{F52933BC-90B7-47D5-A599-35BA6C37F853}" type="presParOf" srcId="{1CB22C6B-F826-45FB-82E8-FEC95F3F58F1}" destId="{E930E5F8-EB68-4CC7-A6D8-EF699346145E}" srcOrd="0" destOrd="0" presId="urn:microsoft.com/office/officeart/2005/8/layout/process1"/>
    <dgm:cxn modelId="{E7B57E65-DB3E-4D36-AD5B-6CF944436985}" type="presParOf" srcId="{1A05CE65-B16C-497B-8B54-74B57F2D60B9}" destId="{F2D054B1-AF02-4043-91E4-54ECD050751D}" srcOrd="2" destOrd="0" presId="urn:microsoft.com/office/officeart/2005/8/layout/process1"/>
    <dgm:cxn modelId="{B18915F4-CD42-467A-BCF9-E73C2202171D}" type="presParOf" srcId="{1A05CE65-B16C-497B-8B54-74B57F2D60B9}" destId="{CA59AB9B-D443-4261-A3A7-A93E2A6E8CA2}" srcOrd="3" destOrd="0" presId="urn:microsoft.com/office/officeart/2005/8/layout/process1"/>
    <dgm:cxn modelId="{510E5ABE-21F7-48AB-A489-4DAC1514B884}" type="presParOf" srcId="{CA59AB9B-D443-4261-A3A7-A93E2A6E8CA2}" destId="{D4E787DD-6F1A-4956-8260-FC245DF85411}" srcOrd="0" destOrd="0" presId="urn:microsoft.com/office/officeart/2005/8/layout/process1"/>
    <dgm:cxn modelId="{4D274E4C-235D-408A-AAA8-ABC1EB66616D}" type="presParOf" srcId="{1A05CE65-B16C-497B-8B54-74B57F2D60B9}" destId="{832477E0-4B2B-44BE-9A92-7ED1A5281B75}" srcOrd="4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01D85C-F502-43AA-861C-0E0D5AA0B539}" type="doc">
      <dgm:prSet loTypeId="urn:microsoft.com/office/officeart/2005/8/layout/orgChart1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B634BA8-EF88-431E-8F17-50176FADD335}">
      <dgm:prSet/>
      <dgm:spPr/>
      <dgm:t>
        <a:bodyPr/>
        <a:lstStyle/>
        <a:p>
          <a:pPr rtl="0"/>
          <a:r>
            <a:rPr lang="en-US" dirty="0" smtClean="0"/>
            <a:t>IIS 5.0 </a:t>
          </a:r>
          <a:r>
            <a:rPr lang="en-US" dirty="0" smtClean="0"/>
            <a:t>(inetinfo.exe</a:t>
          </a:r>
          <a:r>
            <a:rPr lang="en-US" dirty="0" smtClean="0"/>
            <a:t>)</a:t>
          </a:r>
          <a:endParaRPr lang="en-US" dirty="0"/>
        </a:p>
      </dgm:t>
    </dgm:pt>
    <dgm:pt modelId="{0B77498C-3AA9-4FA2-9D9E-8C86510F96DE}" type="parTrans" cxnId="{FE732D91-87C7-4CD8-8D86-D09DD6049C52}">
      <dgm:prSet/>
      <dgm:spPr/>
      <dgm:t>
        <a:bodyPr/>
        <a:lstStyle/>
        <a:p>
          <a:endParaRPr lang="en-US"/>
        </a:p>
      </dgm:t>
    </dgm:pt>
    <dgm:pt modelId="{979BB337-74E8-4AA8-A936-64ACB29B35F1}" type="sibTrans" cxnId="{FE732D91-87C7-4CD8-8D86-D09DD6049C52}">
      <dgm:prSet/>
      <dgm:spPr/>
      <dgm:t>
        <a:bodyPr/>
        <a:lstStyle/>
        <a:p>
          <a:endParaRPr lang="en-US"/>
        </a:p>
      </dgm:t>
    </dgm:pt>
    <dgm:pt modelId="{B0FA1DA1-B4CF-4A07-8C09-DE907CFF6ABB}">
      <dgm:prSet/>
      <dgm:spPr/>
      <dgm:t>
        <a:bodyPr/>
        <a:lstStyle/>
        <a:p>
          <a:pPr rtl="0"/>
          <a:r>
            <a:rPr lang="en-US" dirty="0" smtClean="0"/>
            <a:t>IIS 6.0 (http.sys) kernel driver</a:t>
          </a:r>
          <a:endParaRPr lang="en-US" dirty="0"/>
        </a:p>
      </dgm:t>
    </dgm:pt>
    <dgm:pt modelId="{522D47F5-2BE9-4621-8B8F-CEAD9BFC4688}" type="parTrans" cxnId="{3B4ADA6A-0034-472F-AAD0-0DB8821B2A19}">
      <dgm:prSet/>
      <dgm:spPr/>
      <dgm:t>
        <a:bodyPr/>
        <a:lstStyle/>
        <a:p>
          <a:endParaRPr lang="en-US"/>
        </a:p>
      </dgm:t>
    </dgm:pt>
    <dgm:pt modelId="{23A42D85-C536-4CF6-B712-7BF52834F0ED}" type="sibTrans" cxnId="{3B4ADA6A-0034-472F-AAD0-0DB8821B2A19}">
      <dgm:prSet/>
      <dgm:spPr/>
      <dgm:t>
        <a:bodyPr/>
        <a:lstStyle/>
        <a:p>
          <a:endParaRPr lang="en-US"/>
        </a:p>
      </dgm:t>
    </dgm:pt>
    <dgm:pt modelId="{62989ED5-6CE1-40C4-9E5D-DA4B9931F686}" type="pres">
      <dgm:prSet presAssocID="{6001D85C-F502-43AA-861C-0E0D5AA0B5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CE3C9F-1AF3-44EC-9FE4-AE72099F5BB0}" type="pres">
      <dgm:prSet presAssocID="{5B634BA8-EF88-431E-8F17-50176FADD335}" presName="hierRoot1" presStyleCnt="0">
        <dgm:presLayoutVars>
          <dgm:hierBranch val="init"/>
        </dgm:presLayoutVars>
      </dgm:prSet>
      <dgm:spPr/>
    </dgm:pt>
    <dgm:pt modelId="{CED977E8-B429-488C-8848-9445BF9BA523}" type="pres">
      <dgm:prSet presAssocID="{5B634BA8-EF88-431E-8F17-50176FADD335}" presName="rootComposite1" presStyleCnt="0"/>
      <dgm:spPr/>
    </dgm:pt>
    <dgm:pt modelId="{F23B83D2-3270-48CB-A76F-44F05D0B45EA}" type="pres">
      <dgm:prSet presAssocID="{5B634BA8-EF88-431E-8F17-50176FADD335}" presName="rootText1" presStyleLbl="node0" presStyleIdx="0" presStyleCnt="2" custLinFactNeighborX="-53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6047BC-CB35-403E-8154-34E8AE6DA0DE}" type="pres">
      <dgm:prSet presAssocID="{5B634BA8-EF88-431E-8F17-50176FADD335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B4C5982-7458-4027-BFBF-252BB7CD7DCD}" type="pres">
      <dgm:prSet presAssocID="{5B634BA8-EF88-431E-8F17-50176FADD335}" presName="hierChild2" presStyleCnt="0"/>
      <dgm:spPr/>
    </dgm:pt>
    <dgm:pt modelId="{8EF1C680-79B5-4994-AAA1-39345AB4BD02}" type="pres">
      <dgm:prSet presAssocID="{5B634BA8-EF88-431E-8F17-50176FADD335}" presName="hierChild3" presStyleCnt="0"/>
      <dgm:spPr/>
    </dgm:pt>
    <dgm:pt modelId="{5C816184-99C5-46D9-9C64-E81B9C2DB323}" type="pres">
      <dgm:prSet presAssocID="{B0FA1DA1-B4CF-4A07-8C09-DE907CFF6ABB}" presName="hierRoot1" presStyleCnt="0">
        <dgm:presLayoutVars>
          <dgm:hierBranch val="init"/>
        </dgm:presLayoutVars>
      </dgm:prSet>
      <dgm:spPr/>
    </dgm:pt>
    <dgm:pt modelId="{BFE6FDC6-63E6-45BC-95BB-1FE6A13DB945}" type="pres">
      <dgm:prSet presAssocID="{B0FA1DA1-B4CF-4A07-8C09-DE907CFF6ABB}" presName="rootComposite1" presStyleCnt="0"/>
      <dgm:spPr/>
    </dgm:pt>
    <dgm:pt modelId="{89E021FF-7AE4-4EDC-9F7C-18E449DC7DD1}" type="pres">
      <dgm:prSet presAssocID="{B0FA1DA1-B4CF-4A07-8C09-DE907CFF6AB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C56210-BC17-4A67-85AC-B9E83F3A518F}" type="pres">
      <dgm:prSet presAssocID="{B0FA1DA1-B4CF-4A07-8C09-DE907CFF6AB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233A5EE-2627-408F-92F8-123E6A7C120F}" type="pres">
      <dgm:prSet presAssocID="{B0FA1DA1-B4CF-4A07-8C09-DE907CFF6ABB}" presName="hierChild2" presStyleCnt="0"/>
      <dgm:spPr/>
    </dgm:pt>
    <dgm:pt modelId="{FCC28FD5-C4BD-415F-AC9F-96EA90B8E78C}" type="pres">
      <dgm:prSet presAssocID="{B0FA1DA1-B4CF-4A07-8C09-DE907CFF6ABB}" presName="hierChild3" presStyleCnt="0"/>
      <dgm:spPr/>
    </dgm:pt>
  </dgm:ptLst>
  <dgm:cxnLst>
    <dgm:cxn modelId="{1E941EA0-5CBA-4710-B31B-F4701582056B}" type="presOf" srcId="{5B634BA8-EF88-431E-8F17-50176FADD335}" destId="{E16047BC-CB35-403E-8154-34E8AE6DA0DE}" srcOrd="1" destOrd="0" presId="urn:microsoft.com/office/officeart/2005/8/layout/orgChart1"/>
    <dgm:cxn modelId="{3B4ADA6A-0034-472F-AAD0-0DB8821B2A19}" srcId="{6001D85C-F502-43AA-861C-0E0D5AA0B539}" destId="{B0FA1DA1-B4CF-4A07-8C09-DE907CFF6ABB}" srcOrd="1" destOrd="0" parTransId="{522D47F5-2BE9-4621-8B8F-CEAD9BFC4688}" sibTransId="{23A42D85-C536-4CF6-B712-7BF52834F0ED}"/>
    <dgm:cxn modelId="{03BC0314-DA7E-49C5-B4D9-4B755221092F}" type="presOf" srcId="{6001D85C-F502-43AA-861C-0E0D5AA0B539}" destId="{62989ED5-6CE1-40C4-9E5D-DA4B9931F686}" srcOrd="0" destOrd="0" presId="urn:microsoft.com/office/officeart/2005/8/layout/orgChart1"/>
    <dgm:cxn modelId="{FE732D91-87C7-4CD8-8D86-D09DD6049C52}" srcId="{6001D85C-F502-43AA-861C-0E0D5AA0B539}" destId="{5B634BA8-EF88-431E-8F17-50176FADD335}" srcOrd="0" destOrd="0" parTransId="{0B77498C-3AA9-4FA2-9D9E-8C86510F96DE}" sibTransId="{979BB337-74E8-4AA8-A936-64ACB29B35F1}"/>
    <dgm:cxn modelId="{A847384A-EAD4-4E60-B54F-43A3B534A2F8}" type="presOf" srcId="{B0FA1DA1-B4CF-4A07-8C09-DE907CFF6ABB}" destId="{1BC56210-BC17-4A67-85AC-B9E83F3A518F}" srcOrd="1" destOrd="0" presId="urn:microsoft.com/office/officeart/2005/8/layout/orgChart1"/>
    <dgm:cxn modelId="{8A45CA08-C84F-47E6-9907-B00946533AC7}" type="presOf" srcId="{5B634BA8-EF88-431E-8F17-50176FADD335}" destId="{F23B83D2-3270-48CB-A76F-44F05D0B45EA}" srcOrd="0" destOrd="0" presId="urn:microsoft.com/office/officeart/2005/8/layout/orgChart1"/>
    <dgm:cxn modelId="{19A24F15-05BF-4F65-B7E3-B69E98F22208}" type="presOf" srcId="{B0FA1DA1-B4CF-4A07-8C09-DE907CFF6ABB}" destId="{89E021FF-7AE4-4EDC-9F7C-18E449DC7DD1}" srcOrd="0" destOrd="0" presId="urn:microsoft.com/office/officeart/2005/8/layout/orgChart1"/>
    <dgm:cxn modelId="{1C6B46AC-16BD-4C13-8D9C-B1951417D061}" type="presParOf" srcId="{62989ED5-6CE1-40C4-9E5D-DA4B9931F686}" destId="{5CCE3C9F-1AF3-44EC-9FE4-AE72099F5BB0}" srcOrd="0" destOrd="0" presId="urn:microsoft.com/office/officeart/2005/8/layout/orgChart1"/>
    <dgm:cxn modelId="{03F2ECB7-6E6D-43DA-992B-ACCB7AB903CE}" type="presParOf" srcId="{5CCE3C9F-1AF3-44EC-9FE4-AE72099F5BB0}" destId="{CED977E8-B429-488C-8848-9445BF9BA523}" srcOrd="0" destOrd="0" presId="urn:microsoft.com/office/officeart/2005/8/layout/orgChart1"/>
    <dgm:cxn modelId="{91B830D0-F556-49AB-8AC4-9E68A89A307C}" type="presParOf" srcId="{CED977E8-B429-488C-8848-9445BF9BA523}" destId="{F23B83D2-3270-48CB-A76F-44F05D0B45EA}" srcOrd="0" destOrd="0" presId="urn:microsoft.com/office/officeart/2005/8/layout/orgChart1"/>
    <dgm:cxn modelId="{7C2B97BB-F1E0-40C7-9ADB-CBBFBD9A1030}" type="presParOf" srcId="{CED977E8-B429-488C-8848-9445BF9BA523}" destId="{E16047BC-CB35-403E-8154-34E8AE6DA0DE}" srcOrd="1" destOrd="0" presId="urn:microsoft.com/office/officeart/2005/8/layout/orgChart1"/>
    <dgm:cxn modelId="{F136434A-F3F9-486F-9D4C-73DC4FE2C336}" type="presParOf" srcId="{5CCE3C9F-1AF3-44EC-9FE4-AE72099F5BB0}" destId="{FB4C5982-7458-4027-BFBF-252BB7CD7DCD}" srcOrd="1" destOrd="0" presId="urn:microsoft.com/office/officeart/2005/8/layout/orgChart1"/>
    <dgm:cxn modelId="{118E4DEB-6A93-4F78-B35C-D3DEA5D25BD3}" type="presParOf" srcId="{5CCE3C9F-1AF3-44EC-9FE4-AE72099F5BB0}" destId="{8EF1C680-79B5-4994-AAA1-39345AB4BD02}" srcOrd="2" destOrd="0" presId="urn:microsoft.com/office/officeart/2005/8/layout/orgChart1"/>
    <dgm:cxn modelId="{0E7D1931-2C91-4A60-BD32-62172D237275}" type="presParOf" srcId="{62989ED5-6CE1-40C4-9E5D-DA4B9931F686}" destId="{5C816184-99C5-46D9-9C64-E81B9C2DB323}" srcOrd="1" destOrd="0" presId="urn:microsoft.com/office/officeart/2005/8/layout/orgChart1"/>
    <dgm:cxn modelId="{1DAE4205-39EC-46B0-AE67-C7E2F5B7E480}" type="presParOf" srcId="{5C816184-99C5-46D9-9C64-E81B9C2DB323}" destId="{BFE6FDC6-63E6-45BC-95BB-1FE6A13DB945}" srcOrd="0" destOrd="0" presId="urn:microsoft.com/office/officeart/2005/8/layout/orgChart1"/>
    <dgm:cxn modelId="{8EEA1091-8B49-4FFA-BD74-D9DE31868A52}" type="presParOf" srcId="{BFE6FDC6-63E6-45BC-95BB-1FE6A13DB945}" destId="{89E021FF-7AE4-4EDC-9F7C-18E449DC7DD1}" srcOrd="0" destOrd="0" presId="urn:microsoft.com/office/officeart/2005/8/layout/orgChart1"/>
    <dgm:cxn modelId="{7D2C4F5A-D165-4167-A22C-E14C8992F268}" type="presParOf" srcId="{BFE6FDC6-63E6-45BC-95BB-1FE6A13DB945}" destId="{1BC56210-BC17-4A67-85AC-B9E83F3A518F}" srcOrd="1" destOrd="0" presId="urn:microsoft.com/office/officeart/2005/8/layout/orgChart1"/>
    <dgm:cxn modelId="{619B7F5C-1E6C-4F17-A88F-C80B68282258}" type="presParOf" srcId="{5C816184-99C5-46D9-9C64-E81B9C2DB323}" destId="{8233A5EE-2627-408F-92F8-123E6A7C120F}" srcOrd="1" destOrd="0" presId="urn:microsoft.com/office/officeart/2005/8/layout/orgChart1"/>
    <dgm:cxn modelId="{9DAFE16E-F4D2-4FEC-A79D-4DCAE680F848}" type="presParOf" srcId="{5C816184-99C5-46D9-9C64-E81B9C2DB323}" destId="{FCC28FD5-C4BD-415F-AC9F-96EA90B8E78C}" srcOrd="2" destOrd="0" presId="urn:microsoft.com/office/officeart/2005/8/layout/orgChar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01D85C-F502-43AA-861C-0E0D5AA0B539}" type="doc">
      <dgm:prSet loTypeId="urn:microsoft.com/office/officeart/2005/8/layout/orgChart1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B634BA8-EF88-431E-8F17-50176FADD335}">
      <dgm:prSet/>
      <dgm:spPr/>
      <dgm:t>
        <a:bodyPr/>
        <a:lstStyle/>
        <a:p>
          <a:pPr rtl="0"/>
          <a:r>
            <a:rPr lang="en-US" dirty="0" smtClean="0"/>
            <a:t>ASPNET_WP.exe running as ASPNET account</a:t>
          </a:r>
          <a:endParaRPr lang="en-US" dirty="0"/>
        </a:p>
      </dgm:t>
    </dgm:pt>
    <dgm:pt modelId="{0B77498C-3AA9-4FA2-9D9E-8C86510F96DE}" type="parTrans" cxnId="{FE732D91-87C7-4CD8-8D86-D09DD6049C52}">
      <dgm:prSet/>
      <dgm:spPr/>
      <dgm:t>
        <a:bodyPr/>
        <a:lstStyle/>
        <a:p>
          <a:endParaRPr lang="en-US"/>
        </a:p>
      </dgm:t>
    </dgm:pt>
    <dgm:pt modelId="{979BB337-74E8-4AA8-A936-64ACB29B35F1}" type="sibTrans" cxnId="{FE732D91-87C7-4CD8-8D86-D09DD6049C52}">
      <dgm:prSet/>
      <dgm:spPr/>
      <dgm:t>
        <a:bodyPr/>
        <a:lstStyle/>
        <a:p>
          <a:endParaRPr lang="en-US"/>
        </a:p>
      </dgm:t>
    </dgm:pt>
    <dgm:pt modelId="{B0FA1DA1-B4CF-4A07-8C09-DE907CFF6ABB}">
      <dgm:prSet/>
      <dgm:spPr/>
      <dgm:t>
        <a:bodyPr/>
        <a:lstStyle/>
        <a:p>
          <a:pPr rtl="0"/>
          <a:r>
            <a:rPr lang="en-US" dirty="0" smtClean="0"/>
            <a:t>W3WP.exe running </a:t>
          </a:r>
          <a:r>
            <a:rPr lang="en-US" dirty="0" smtClean="0"/>
            <a:t>as Network </a:t>
          </a:r>
          <a:r>
            <a:rPr lang="en-US" dirty="0" smtClean="0"/>
            <a:t>Service account</a:t>
          </a:r>
          <a:endParaRPr lang="en-US" dirty="0"/>
        </a:p>
      </dgm:t>
    </dgm:pt>
    <dgm:pt modelId="{522D47F5-2BE9-4621-8B8F-CEAD9BFC4688}" type="parTrans" cxnId="{3B4ADA6A-0034-472F-AAD0-0DB8821B2A19}">
      <dgm:prSet/>
      <dgm:spPr/>
      <dgm:t>
        <a:bodyPr/>
        <a:lstStyle/>
        <a:p>
          <a:endParaRPr lang="en-US"/>
        </a:p>
      </dgm:t>
    </dgm:pt>
    <dgm:pt modelId="{23A42D85-C536-4CF6-B712-7BF52834F0ED}" type="sibTrans" cxnId="{3B4ADA6A-0034-472F-AAD0-0DB8821B2A19}">
      <dgm:prSet/>
      <dgm:spPr/>
      <dgm:t>
        <a:bodyPr/>
        <a:lstStyle/>
        <a:p>
          <a:endParaRPr lang="en-US"/>
        </a:p>
      </dgm:t>
    </dgm:pt>
    <dgm:pt modelId="{62989ED5-6CE1-40C4-9E5D-DA4B9931F686}" type="pres">
      <dgm:prSet presAssocID="{6001D85C-F502-43AA-861C-0E0D5AA0B5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CE3C9F-1AF3-44EC-9FE4-AE72099F5BB0}" type="pres">
      <dgm:prSet presAssocID="{5B634BA8-EF88-431E-8F17-50176FADD335}" presName="hierRoot1" presStyleCnt="0">
        <dgm:presLayoutVars>
          <dgm:hierBranch val="init"/>
        </dgm:presLayoutVars>
      </dgm:prSet>
      <dgm:spPr/>
    </dgm:pt>
    <dgm:pt modelId="{CED977E8-B429-488C-8848-9445BF9BA523}" type="pres">
      <dgm:prSet presAssocID="{5B634BA8-EF88-431E-8F17-50176FADD335}" presName="rootComposite1" presStyleCnt="0"/>
      <dgm:spPr/>
    </dgm:pt>
    <dgm:pt modelId="{F23B83D2-3270-48CB-A76F-44F05D0B45EA}" type="pres">
      <dgm:prSet presAssocID="{5B634BA8-EF88-431E-8F17-50176FADD335}" presName="rootText1" presStyleLbl="node0" presStyleIdx="0" presStyleCnt="2" custLinFactNeighborX="-53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6047BC-CB35-403E-8154-34E8AE6DA0DE}" type="pres">
      <dgm:prSet presAssocID="{5B634BA8-EF88-431E-8F17-50176FADD335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B4C5982-7458-4027-BFBF-252BB7CD7DCD}" type="pres">
      <dgm:prSet presAssocID="{5B634BA8-EF88-431E-8F17-50176FADD335}" presName="hierChild2" presStyleCnt="0"/>
      <dgm:spPr/>
    </dgm:pt>
    <dgm:pt modelId="{8EF1C680-79B5-4994-AAA1-39345AB4BD02}" type="pres">
      <dgm:prSet presAssocID="{5B634BA8-EF88-431E-8F17-50176FADD335}" presName="hierChild3" presStyleCnt="0"/>
      <dgm:spPr/>
    </dgm:pt>
    <dgm:pt modelId="{5C816184-99C5-46D9-9C64-E81B9C2DB323}" type="pres">
      <dgm:prSet presAssocID="{B0FA1DA1-B4CF-4A07-8C09-DE907CFF6ABB}" presName="hierRoot1" presStyleCnt="0">
        <dgm:presLayoutVars>
          <dgm:hierBranch val="init"/>
        </dgm:presLayoutVars>
      </dgm:prSet>
      <dgm:spPr/>
    </dgm:pt>
    <dgm:pt modelId="{BFE6FDC6-63E6-45BC-95BB-1FE6A13DB945}" type="pres">
      <dgm:prSet presAssocID="{B0FA1DA1-B4CF-4A07-8C09-DE907CFF6ABB}" presName="rootComposite1" presStyleCnt="0"/>
      <dgm:spPr/>
    </dgm:pt>
    <dgm:pt modelId="{89E021FF-7AE4-4EDC-9F7C-18E449DC7DD1}" type="pres">
      <dgm:prSet presAssocID="{B0FA1DA1-B4CF-4A07-8C09-DE907CFF6AB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C56210-BC17-4A67-85AC-B9E83F3A518F}" type="pres">
      <dgm:prSet presAssocID="{B0FA1DA1-B4CF-4A07-8C09-DE907CFF6AB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233A5EE-2627-408F-92F8-123E6A7C120F}" type="pres">
      <dgm:prSet presAssocID="{B0FA1DA1-B4CF-4A07-8C09-DE907CFF6ABB}" presName="hierChild2" presStyleCnt="0"/>
      <dgm:spPr/>
    </dgm:pt>
    <dgm:pt modelId="{FCC28FD5-C4BD-415F-AC9F-96EA90B8E78C}" type="pres">
      <dgm:prSet presAssocID="{B0FA1DA1-B4CF-4A07-8C09-DE907CFF6ABB}" presName="hierChild3" presStyleCnt="0"/>
      <dgm:spPr/>
    </dgm:pt>
  </dgm:ptLst>
  <dgm:cxnLst>
    <dgm:cxn modelId="{3A8A95AE-33C3-497A-890A-7200DB927D89}" type="presOf" srcId="{6001D85C-F502-43AA-861C-0E0D5AA0B539}" destId="{62989ED5-6CE1-40C4-9E5D-DA4B9931F686}" srcOrd="0" destOrd="0" presId="urn:microsoft.com/office/officeart/2005/8/layout/orgChart1"/>
    <dgm:cxn modelId="{3B4ADA6A-0034-472F-AAD0-0DB8821B2A19}" srcId="{6001D85C-F502-43AA-861C-0E0D5AA0B539}" destId="{B0FA1DA1-B4CF-4A07-8C09-DE907CFF6ABB}" srcOrd="1" destOrd="0" parTransId="{522D47F5-2BE9-4621-8B8F-CEAD9BFC4688}" sibTransId="{23A42D85-C536-4CF6-B712-7BF52834F0ED}"/>
    <dgm:cxn modelId="{5F04CF1C-57D9-4234-A963-EC719F7F5B79}" type="presOf" srcId="{5B634BA8-EF88-431E-8F17-50176FADD335}" destId="{F23B83D2-3270-48CB-A76F-44F05D0B45EA}" srcOrd="0" destOrd="0" presId="urn:microsoft.com/office/officeart/2005/8/layout/orgChart1"/>
    <dgm:cxn modelId="{FE732D91-87C7-4CD8-8D86-D09DD6049C52}" srcId="{6001D85C-F502-43AA-861C-0E0D5AA0B539}" destId="{5B634BA8-EF88-431E-8F17-50176FADD335}" srcOrd="0" destOrd="0" parTransId="{0B77498C-3AA9-4FA2-9D9E-8C86510F96DE}" sibTransId="{979BB337-74E8-4AA8-A936-64ACB29B35F1}"/>
    <dgm:cxn modelId="{19B7B936-2611-40D4-87EF-81FEBB47262A}" type="presOf" srcId="{5B634BA8-EF88-431E-8F17-50176FADD335}" destId="{E16047BC-CB35-403E-8154-34E8AE6DA0DE}" srcOrd="1" destOrd="0" presId="urn:microsoft.com/office/officeart/2005/8/layout/orgChart1"/>
    <dgm:cxn modelId="{3E43F15C-92FB-4C7C-90CE-A26AC3442B74}" type="presOf" srcId="{B0FA1DA1-B4CF-4A07-8C09-DE907CFF6ABB}" destId="{89E021FF-7AE4-4EDC-9F7C-18E449DC7DD1}" srcOrd="0" destOrd="0" presId="urn:microsoft.com/office/officeart/2005/8/layout/orgChart1"/>
    <dgm:cxn modelId="{1A47F583-8F5E-4937-822E-3DA81741C404}" type="presOf" srcId="{B0FA1DA1-B4CF-4A07-8C09-DE907CFF6ABB}" destId="{1BC56210-BC17-4A67-85AC-B9E83F3A518F}" srcOrd="1" destOrd="0" presId="urn:microsoft.com/office/officeart/2005/8/layout/orgChart1"/>
    <dgm:cxn modelId="{453439A4-1D31-4B19-9577-935E3570224E}" type="presParOf" srcId="{62989ED5-6CE1-40C4-9E5D-DA4B9931F686}" destId="{5CCE3C9F-1AF3-44EC-9FE4-AE72099F5BB0}" srcOrd="0" destOrd="0" presId="urn:microsoft.com/office/officeart/2005/8/layout/orgChart1"/>
    <dgm:cxn modelId="{514CE1A7-67CD-42BB-9A52-EDEDAE56DA76}" type="presParOf" srcId="{5CCE3C9F-1AF3-44EC-9FE4-AE72099F5BB0}" destId="{CED977E8-B429-488C-8848-9445BF9BA523}" srcOrd="0" destOrd="0" presId="urn:microsoft.com/office/officeart/2005/8/layout/orgChart1"/>
    <dgm:cxn modelId="{C15D38DA-25FD-4B9A-A991-86ED537AF1FE}" type="presParOf" srcId="{CED977E8-B429-488C-8848-9445BF9BA523}" destId="{F23B83D2-3270-48CB-A76F-44F05D0B45EA}" srcOrd="0" destOrd="0" presId="urn:microsoft.com/office/officeart/2005/8/layout/orgChart1"/>
    <dgm:cxn modelId="{008D8AE3-449F-4FF1-8E7D-F2937A93668B}" type="presParOf" srcId="{CED977E8-B429-488C-8848-9445BF9BA523}" destId="{E16047BC-CB35-403E-8154-34E8AE6DA0DE}" srcOrd="1" destOrd="0" presId="urn:microsoft.com/office/officeart/2005/8/layout/orgChart1"/>
    <dgm:cxn modelId="{5C05A67D-2F6D-4949-8A8A-B37D594CA856}" type="presParOf" srcId="{5CCE3C9F-1AF3-44EC-9FE4-AE72099F5BB0}" destId="{FB4C5982-7458-4027-BFBF-252BB7CD7DCD}" srcOrd="1" destOrd="0" presId="urn:microsoft.com/office/officeart/2005/8/layout/orgChart1"/>
    <dgm:cxn modelId="{44250093-A838-457E-8D7F-38BD5808204B}" type="presParOf" srcId="{5CCE3C9F-1AF3-44EC-9FE4-AE72099F5BB0}" destId="{8EF1C680-79B5-4994-AAA1-39345AB4BD02}" srcOrd="2" destOrd="0" presId="urn:microsoft.com/office/officeart/2005/8/layout/orgChart1"/>
    <dgm:cxn modelId="{D256EFE8-BA1E-4BEE-B19E-387059287C90}" type="presParOf" srcId="{62989ED5-6CE1-40C4-9E5D-DA4B9931F686}" destId="{5C816184-99C5-46D9-9C64-E81B9C2DB323}" srcOrd="1" destOrd="0" presId="urn:microsoft.com/office/officeart/2005/8/layout/orgChart1"/>
    <dgm:cxn modelId="{9F2ED585-6E5A-4657-AD17-5D721C0DE29C}" type="presParOf" srcId="{5C816184-99C5-46D9-9C64-E81B9C2DB323}" destId="{BFE6FDC6-63E6-45BC-95BB-1FE6A13DB945}" srcOrd="0" destOrd="0" presId="urn:microsoft.com/office/officeart/2005/8/layout/orgChart1"/>
    <dgm:cxn modelId="{60C67821-7636-4312-A975-44F8957407C7}" type="presParOf" srcId="{BFE6FDC6-63E6-45BC-95BB-1FE6A13DB945}" destId="{89E021FF-7AE4-4EDC-9F7C-18E449DC7DD1}" srcOrd="0" destOrd="0" presId="urn:microsoft.com/office/officeart/2005/8/layout/orgChart1"/>
    <dgm:cxn modelId="{FDC1B6A3-9673-4EDD-B3AA-17E9F4F92085}" type="presParOf" srcId="{BFE6FDC6-63E6-45BC-95BB-1FE6A13DB945}" destId="{1BC56210-BC17-4A67-85AC-B9E83F3A518F}" srcOrd="1" destOrd="0" presId="urn:microsoft.com/office/officeart/2005/8/layout/orgChart1"/>
    <dgm:cxn modelId="{7DB87736-FE57-4813-9533-9199CBCB7DD3}" type="presParOf" srcId="{5C816184-99C5-46D9-9C64-E81B9C2DB323}" destId="{8233A5EE-2627-408F-92F8-123E6A7C120F}" srcOrd="1" destOrd="0" presId="urn:microsoft.com/office/officeart/2005/8/layout/orgChart1"/>
    <dgm:cxn modelId="{4EA7D14E-6ECC-4639-9F04-3F59160744FF}" type="presParOf" srcId="{5C816184-99C5-46D9-9C64-E81B9C2DB323}" destId="{FCC28FD5-C4BD-415F-AC9F-96EA90B8E78C}" srcOrd="2" destOrd="0" presId="urn:microsoft.com/office/officeart/2005/8/layout/orgChar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7F6B94-7304-4299-808A-036B56377E70}" type="doc">
      <dgm:prSet loTypeId="urn:microsoft.com/office/officeart/2005/8/layout/process1" loCatId="process" qsTypeId="urn:microsoft.com/office/officeart/2005/8/quickstyle/3d1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359C3463-B3CA-42F8-95ED-7F0D62A7194B}">
      <dgm:prSet custT="1"/>
      <dgm:spPr/>
      <dgm:t>
        <a:bodyPr anchor="t" anchorCtr="0"/>
        <a:lstStyle/>
        <a:p>
          <a:pPr algn="ctr" rtl="0"/>
          <a:r>
            <a:rPr lang="en-US" sz="2000" b="1" dirty="0" smtClean="0"/>
            <a:t>IIS</a:t>
          </a:r>
          <a:endParaRPr lang="en-US" sz="2000" b="1" dirty="0"/>
        </a:p>
      </dgm:t>
    </dgm:pt>
    <dgm:pt modelId="{A04275C2-A7D7-4F28-82D7-63CA629D01E1}" type="parTrans" cxnId="{12A5C296-6408-4532-81E3-B7778F2C217F}">
      <dgm:prSet/>
      <dgm:spPr/>
      <dgm:t>
        <a:bodyPr/>
        <a:lstStyle/>
        <a:p>
          <a:endParaRPr lang="en-US"/>
        </a:p>
      </dgm:t>
    </dgm:pt>
    <dgm:pt modelId="{60AB32EB-651E-4022-B4CE-F4002D6A2900}" type="sibTrans" cxnId="{12A5C296-6408-4532-81E3-B7778F2C217F}">
      <dgm:prSet/>
      <dgm:spPr/>
      <dgm:t>
        <a:bodyPr/>
        <a:lstStyle/>
        <a:p>
          <a:endParaRPr lang="en-US" dirty="0"/>
        </a:p>
      </dgm:t>
    </dgm:pt>
    <dgm:pt modelId="{80ADC510-70B4-4968-921D-B1130938A7CB}">
      <dgm:prSet custT="1"/>
      <dgm:spPr/>
      <dgm:t>
        <a:bodyPr anchor="t" anchorCtr="0"/>
        <a:lstStyle/>
        <a:p>
          <a:pPr algn="ctr" rtl="0"/>
          <a:r>
            <a:rPr lang="en-US" sz="1400" b="1" dirty="0" smtClean="0"/>
            <a:t>ASPNET_ISAPI.dll</a:t>
          </a:r>
          <a:br>
            <a:rPr lang="en-US" sz="1400" b="1" dirty="0" smtClean="0"/>
          </a:br>
          <a:endParaRPr lang="en-US" sz="1400" b="1" dirty="0" smtClean="0"/>
        </a:p>
      </dgm:t>
    </dgm:pt>
    <dgm:pt modelId="{55A643DA-3A41-4792-A45F-AC317B571210}" type="parTrans" cxnId="{2F91884C-5A96-41E0-99F2-6E7B34302018}">
      <dgm:prSet/>
      <dgm:spPr/>
      <dgm:t>
        <a:bodyPr/>
        <a:lstStyle/>
        <a:p>
          <a:endParaRPr lang="en-US"/>
        </a:p>
      </dgm:t>
    </dgm:pt>
    <dgm:pt modelId="{C8C8FABB-B931-401F-9E62-244453D0E49D}" type="sibTrans" cxnId="{2F91884C-5A96-41E0-99F2-6E7B34302018}">
      <dgm:prSet/>
      <dgm:spPr/>
      <dgm:t>
        <a:bodyPr/>
        <a:lstStyle/>
        <a:p>
          <a:endParaRPr lang="en-US" dirty="0"/>
        </a:p>
      </dgm:t>
    </dgm:pt>
    <dgm:pt modelId="{A943DDCD-6D99-45F6-800E-98D8F05B3CF4}">
      <dgm:prSet custT="1"/>
      <dgm:spPr/>
      <dgm:t>
        <a:bodyPr anchor="t" anchorCtr="0"/>
        <a:lstStyle/>
        <a:p>
          <a:pPr algn="ctr" rtl="0"/>
          <a:r>
            <a:rPr lang="en-US" sz="2000" b="1" dirty="0" smtClean="0"/>
            <a:t>Worker Process</a:t>
          </a:r>
          <a:br>
            <a:rPr lang="en-US" sz="2000" b="1" dirty="0" smtClean="0"/>
          </a:br>
          <a:r>
            <a:rPr lang="en-US" sz="2000" b="1" dirty="0" smtClean="0"/>
            <a:t>(ASP.NET runtime)</a:t>
          </a:r>
        </a:p>
      </dgm:t>
    </dgm:pt>
    <dgm:pt modelId="{CC7C4256-DB5C-4C1E-A82A-507AA87313A1}" type="parTrans" cxnId="{87F55DC6-0F29-450C-AD0A-79937616CD8E}">
      <dgm:prSet/>
      <dgm:spPr/>
      <dgm:t>
        <a:bodyPr/>
        <a:lstStyle/>
        <a:p>
          <a:endParaRPr lang="en-US"/>
        </a:p>
      </dgm:t>
    </dgm:pt>
    <dgm:pt modelId="{31AE968E-682B-46D9-9948-8DEB35E934BE}" type="sibTrans" cxnId="{87F55DC6-0F29-450C-AD0A-79937616CD8E}">
      <dgm:prSet/>
      <dgm:spPr/>
      <dgm:t>
        <a:bodyPr/>
        <a:lstStyle/>
        <a:p>
          <a:endParaRPr lang="en-US"/>
        </a:p>
      </dgm:t>
    </dgm:pt>
    <dgm:pt modelId="{1A05CE65-B16C-497B-8B54-74B57F2D60B9}" type="pres">
      <dgm:prSet presAssocID="{E67F6B94-7304-4299-808A-036B56377E7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C5569D-5FB0-4B3E-9AB3-77216851E0B7}" type="pres">
      <dgm:prSet presAssocID="{359C3463-B3CA-42F8-95ED-7F0D62A7194B}" presName="node" presStyleLbl="node1" presStyleIdx="0" presStyleCnt="3" custScaleX="69717" custScaleY="1966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B22C6B-F826-45FB-82E8-FEC95F3F58F1}" type="pres">
      <dgm:prSet presAssocID="{60AB32EB-651E-4022-B4CE-F4002D6A290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930E5F8-EB68-4CC7-A6D8-EF699346145E}" type="pres">
      <dgm:prSet presAssocID="{60AB32EB-651E-4022-B4CE-F4002D6A290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2D054B1-AF02-4043-91E4-54ECD050751D}" type="pres">
      <dgm:prSet presAssocID="{80ADC510-70B4-4968-921D-B1130938A7CB}" presName="node" presStyleLbl="node1" presStyleIdx="1" presStyleCnt="3" custScaleX="131756" custScaleY="1966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59AB9B-D443-4261-A3A7-A93E2A6E8CA2}" type="pres">
      <dgm:prSet presAssocID="{C8C8FABB-B931-401F-9E62-244453D0E49D}" presName="sibTrans" presStyleLbl="sibTrans2D1" presStyleIdx="1" presStyleCnt="2"/>
      <dgm:spPr/>
      <dgm:t>
        <a:bodyPr/>
        <a:lstStyle/>
        <a:p>
          <a:endParaRPr lang="en-US"/>
        </a:p>
      </dgm:t>
    </dgm:pt>
    <dgm:pt modelId="{D4E787DD-6F1A-4956-8260-FC245DF85411}" type="pres">
      <dgm:prSet presAssocID="{C8C8FABB-B931-401F-9E62-244453D0E49D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32477E0-4B2B-44BE-9A92-7ED1A5281B75}" type="pres">
      <dgm:prSet presAssocID="{A943DDCD-6D99-45F6-800E-98D8F05B3CF4}" presName="node" presStyleLbl="node1" presStyleIdx="2" presStyleCnt="3" custScaleX="204791" custScaleY="196667" custLinFactNeighborX="122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F55DC6-0F29-450C-AD0A-79937616CD8E}" srcId="{E67F6B94-7304-4299-808A-036B56377E70}" destId="{A943DDCD-6D99-45F6-800E-98D8F05B3CF4}" srcOrd="2" destOrd="0" parTransId="{CC7C4256-DB5C-4C1E-A82A-507AA87313A1}" sibTransId="{31AE968E-682B-46D9-9948-8DEB35E934BE}"/>
    <dgm:cxn modelId="{65329CC7-9780-4A59-A603-9DE46900A439}" type="presOf" srcId="{80ADC510-70B4-4968-921D-B1130938A7CB}" destId="{F2D054B1-AF02-4043-91E4-54ECD050751D}" srcOrd="0" destOrd="0" presId="urn:microsoft.com/office/officeart/2005/8/layout/process1"/>
    <dgm:cxn modelId="{602CDFEC-F2AE-426E-89FA-5FE315E60B48}" type="presOf" srcId="{60AB32EB-651E-4022-B4CE-F4002D6A2900}" destId="{1CB22C6B-F826-45FB-82E8-FEC95F3F58F1}" srcOrd="0" destOrd="0" presId="urn:microsoft.com/office/officeart/2005/8/layout/process1"/>
    <dgm:cxn modelId="{12A5C296-6408-4532-81E3-B7778F2C217F}" srcId="{E67F6B94-7304-4299-808A-036B56377E70}" destId="{359C3463-B3CA-42F8-95ED-7F0D62A7194B}" srcOrd="0" destOrd="0" parTransId="{A04275C2-A7D7-4F28-82D7-63CA629D01E1}" sibTransId="{60AB32EB-651E-4022-B4CE-F4002D6A2900}"/>
    <dgm:cxn modelId="{0F846632-E3F5-4547-B966-249432792586}" type="presOf" srcId="{E67F6B94-7304-4299-808A-036B56377E70}" destId="{1A05CE65-B16C-497B-8B54-74B57F2D60B9}" srcOrd="0" destOrd="0" presId="urn:microsoft.com/office/officeart/2005/8/layout/process1"/>
    <dgm:cxn modelId="{67001FF9-C384-4C5E-AAFA-48735A11BB96}" type="presOf" srcId="{C8C8FABB-B931-401F-9E62-244453D0E49D}" destId="{D4E787DD-6F1A-4956-8260-FC245DF85411}" srcOrd="1" destOrd="0" presId="urn:microsoft.com/office/officeart/2005/8/layout/process1"/>
    <dgm:cxn modelId="{B3638CDE-48B6-4A08-B047-7D19D45FC33E}" type="presOf" srcId="{60AB32EB-651E-4022-B4CE-F4002D6A2900}" destId="{E930E5F8-EB68-4CC7-A6D8-EF699346145E}" srcOrd="1" destOrd="0" presId="urn:microsoft.com/office/officeart/2005/8/layout/process1"/>
    <dgm:cxn modelId="{AB1BD63D-E8F8-40C6-B87D-F437D9A829E0}" type="presOf" srcId="{359C3463-B3CA-42F8-95ED-7F0D62A7194B}" destId="{CBC5569D-5FB0-4B3E-9AB3-77216851E0B7}" srcOrd="0" destOrd="0" presId="urn:microsoft.com/office/officeart/2005/8/layout/process1"/>
    <dgm:cxn modelId="{2017236E-5EEE-4FB0-AC7D-9ED55908A599}" type="presOf" srcId="{A943DDCD-6D99-45F6-800E-98D8F05B3CF4}" destId="{832477E0-4B2B-44BE-9A92-7ED1A5281B75}" srcOrd="0" destOrd="0" presId="urn:microsoft.com/office/officeart/2005/8/layout/process1"/>
    <dgm:cxn modelId="{2F91884C-5A96-41E0-99F2-6E7B34302018}" srcId="{E67F6B94-7304-4299-808A-036B56377E70}" destId="{80ADC510-70B4-4968-921D-B1130938A7CB}" srcOrd="1" destOrd="0" parTransId="{55A643DA-3A41-4792-A45F-AC317B571210}" sibTransId="{C8C8FABB-B931-401F-9E62-244453D0E49D}"/>
    <dgm:cxn modelId="{0FCA9D2A-6F41-462B-ADB0-BE5990558333}" type="presOf" srcId="{C8C8FABB-B931-401F-9E62-244453D0E49D}" destId="{CA59AB9B-D443-4261-A3A7-A93E2A6E8CA2}" srcOrd="0" destOrd="0" presId="urn:microsoft.com/office/officeart/2005/8/layout/process1"/>
    <dgm:cxn modelId="{953C239A-7C46-4903-9576-1C20DF23A89A}" type="presParOf" srcId="{1A05CE65-B16C-497B-8B54-74B57F2D60B9}" destId="{CBC5569D-5FB0-4B3E-9AB3-77216851E0B7}" srcOrd="0" destOrd="0" presId="urn:microsoft.com/office/officeart/2005/8/layout/process1"/>
    <dgm:cxn modelId="{1BCF1A1A-2DF0-4923-AB8F-9F676DAE9F6B}" type="presParOf" srcId="{1A05CE65-B16C-497B-8B54-74B57F2D60B9}" destId="{1CB22C6B-F826-45FB-82E8-FEC95F3F58F1}" srcOrd="1" destOrd="0" presId="urn:microsoft.com/office/officeart/2005/8/layout/process1"/>
    <dgm:cxn modelId="{9802ACB6-725A-4C5E-9EFC-4C283662A976}" type="presParOf" srcId="{1CB22C6B-F826-45FB-82E8-FEC95F3F58F1}" destId="{E930E5F8-EB68-4CC7-A6D8-EF699346145E}" srcOrd="0" destOrd="0" presId="urn:microsoft.com/office/officeart/2005/8/layout/process1"/>
    <dgm:cxn modelId="{7ADBD935-BEF2-44FF-AF1A-25A3EDFA07B1}" type="presParOf" srcId="{1A05CE65-B16C-497B-8B54-74B57F2D60B9}" destId="{F2D054B1-AF02-4043-91E4-54ECD050751D}" srcOrd="2" destOrd="0" presId="urn:microsoft.com/office/officeart/2005/8/layout/process1"/>
    <dgm:cxn modelId="{523B8C74-4D51-4B9C-979B-10D23070BFCD}" type="presParOf" srcId="{1A05CE65-B16C-497B-8B54-74B57F2D60B9}" destId="{CA59AB9B-D443-4261-A3A7-A93E2A6E8CA2}" srcOrd="3" destOrd="0" presId="urn:microsoft.com/office/officeart/2005/8/layout/process1"/>
    <dgm:cxn modelId="{84AE7A64-D24A-4FF5-9A74-F90E0A83ECE2}" type="presParOf" srcId="{CA59AB9B-D443-4261-A3A7-A93E2A6E8CA2}" destId="{D4E787DD-6F1A-4956-8260-FC245DF85411}" srcOrd="0" destOrd="0" presId="urn:microsoft.com/office/officeart/2005/8/layout/process1"/>
    <dgm:cxn modelId="{66263B21-C440-4672-B829-A127956F296B}" type="presParOf" srcId="{1A05CE65-B16C-497B-8B54-74B57F2D60B9}" destId="{832477E0-4B2B-44BE-9A92-7ED1A5281B75}" srcOrd="4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EBB590-FC4E-45E2-B890-E0386FDFF1B4}" type="doc">
      <dgm:prSet loTypeId="urn:microsoft.com/office/officeart/2005/8/layout/process2" loCatId="process" qsTypeId="urn:microsoft.com/office/officeart/2005/8/quickstyle/simple5" qsCatId="simple" csTypeId="urn:microsoft.com/office/officeart/2005/8/colors/accent1_2" csCatId="accent1" phldr="1"/>
      <dgm:spPr/>
    </dgm:pt>
    <dgm:pt modelId="{1E0EBA33-64C8-4986-8849-F9BBE439CD86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200" b="1" dirty="0" smtClean="0">
              <a:solidFill>
                <a:schemeClr val="bg1"/>
              </a:solidFill>
            </a:rPr>
            <a:t>Build Control tree Object Model &amp; initialize from View State and Postback data, if any</a:t>
          </a:r>
          <a:endParaRPr lang="en-US" sz="1200" b="1" dirty="0">
            <a:solidFill>
              <a:schemeClr val="bg1"/>
            </a:solidFill>
          </a:endParaRPr>
        </a:p>
      </dgm:t>
    </dgm:pt>
    <dgm:pt modelId="{B62EBFEF-1158-4DB8-BAAD-AF680A4BB42A}" type="parTrans" cxnId="{919B6937-188A-4DE7-B1EB-4BB1262CE5FE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45510D1F-760F-43E3-8F93-2F5E34DB36F9}" type="sibTrans" cxnId="{919B6937-188A-4DE7-B1EB-4BB1262CE5FE}">
      <dgm:prSet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/>
        </a:sp3d>
      </dgm:spPr>
      <dgm:t>
        <a:bodyPr/>
        <a:lstStyle/>
        <a:p>
          <a:endParaRPr lang="en-US" sz="1400" b="1" dirty="0">
            <a:solidFill>
              <a:schemeClr val="bg1"/>
            </a:solidFill>
          </a:endParaRPr>
        </a:p>
      </dgm:t>
    </dgm:pt>
    <dgm:pt modelId="{F71A9C52-0C75-4736-81EA-20548A079D19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Perform Validation for Validation Controls </a:t>
          </a:r>
          <a:endParaRPr lang="en-US" sz="1400" b="1" dirty="0">
            <a:solidFill>
              <a:schemeClr val="bg1"/>
            </a:solidFill>
          </a:endParaRPr>
        </a:p>
      </dgm:t>
    </dgm:pt>
    <dgm:pt modelId="{9234C6A7-3F81-43C4-8C41-FC961ED5515A}" type="parTrans" cxnId="{E9788AD7-2657-48BD-855F-318FC1512075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01004812-1476-448C-95E6-78B2225197B2}" type="sibTrans" cxnId="{E9788AD7-2657-48BD-855F-318FC1512075}">
      <dgm:prSet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/>
        </a:sp3d>
      </dgm:spPr>
      <dgm:t>
        <a:bodyPr/>
        <a:lstStyle/>
        <a:p>
          <a:endParaRPr lang="en-US" sz="1400" b="1" dirty="0">
            <a:solidFill>
              <a:schemeClr val="bg1"/>
            </a:solidFill>
          </a:endParaRPr>
        </a:p>
      </dgm:t>
    </dgm:pt>
    <dgm:pt modelId="{E62D5B7D-9AD4-4585-94AB-E8866B903DD0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Perform Data Update, Delete, and Insert for Data Source Controls</a:t>
          </a:r>
          <a:endParaRPr lang="en-US" sz="1400" b="1" dirty="0">
            <a:solidFill>
              <a:schemeClr val="bg1"/>
            </a:solidFill>
          </a:endParaRPr>
        </a:p>
      </dgm:t>
    </dgm:pt>
    <dgm:pt modelId="{8204A4E5-80B8-4D6F-8B40-21B9BC6816C6}" type="parTrans" cxnId="{F81B5F7B-0A75-4324-BF53-D7D13E36A6D3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38C50DFF-89EF-4919-A86D-EA4A0714EF74}" type="sibTrans" cxnId="{F81B5F7B-0A75-4324-BF53-D7D13E36A6D3}">
      <dgm:prSet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/>
        </a:sp3d>
      </dgm:spPr>
      <dgm:t>
        <a:bodyPr/>
        <a:lstStyle/>
        <a:p>
          <a:endParaRPr lang="en-US" sz="1400" b="1" dirty="0">
            <a:solidFill>
              <a:schemeClr val="bg1"/>
            </a:solidFill>
          </a:endParaRPr>
        </a:p>
      </dgm:t>
    </dgm:pt>
    <dgm:pt modelId="{3712B7E0-620E-437D-BD4F-BA8AC21822E8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Pre Render</a:t>
          </a:r>
          <a:endParaRPr lang="en-US" sz="1400" b="1" dirty="0">
            <a:solidFill>
              <a:schemeClr val="bg1"/>
            </a:solidFill>
          </a:endParaRPr>
        </a:p>
      </dgm:t>
    </dgm:pt>
    <dgm:pt modelId="{4171F1C1-3398-444E-9E06-29DC0985839B}" type="parTrans" cxnId="{136BF477-7A7E-4F66-A2AF-48307F1CF917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24D1EAA8-2311-434C-909E-1EDB088E9533}" type="sibTrans" cxnId="{136BF477-7A7E-4F66-A2AF-48307F1CF917}">
      <dgm:prSet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/>
        </a:sp3d>
      </dgm:spPr>
      <dgm:t>
        <a:bodyPr/>
        <a:lstStyle/>
        <a:p>
          <a:endParaRPr lang="en-US" sz="1400" b="1" dirty="0">
            <a:solidFill>
              <a:schemeClr val="bg1"/>
            </a:solidFill>
          </a:endParaRPr>
        </a:p>
      </dgm:t>
    </dgm:pt>
    <dgm:pt modelId="{755B692D-A18D-4FFF-A5A7-A79D10C54293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Perform Select for Data Source Controls</a:t>
          </a:r>
          <a:endParaRPr lang="en-US" sz="1400" b="1" dirty="0">
            <a:solidFill>
              <a:schemeClr val="bg1"/>
            </a:solidFill>
          </a:endParaRPr>
        </a:p>
      </dgm:t>
    </dgm:pt>
    <dgm:pt modelId="{11EE016C-AFE4-4A2E-8293-2487F1979AC5}" type="parTrans" cxnId="{26304DAC-5DF1-4F4F-8CA8-5816C27A10A5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8043DEDF-3205-4B75-AAEF-307769808818}" type="sibTrans" cxnId="{26304DAC-5DF1-4F4F-8CA8-5816C27A10A5}">
      <dgm:prSet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/>
        </a:sp3d>
      </dgm:spPr>
      <dgm:t>
        <a:bodyPr/>
        <a:lstStyle/>
        <a:p>
          <a:endParaRPr lang="en-US" sz="1400" b="1" dirty="0">
            <a:solidFill>
              <a:schemeClr val="bg1"/>
            </a:solidFill>
          </a:endParaRPr>
        </a:p>
      </dgm:t>
    </dgm:pt>
    <dgm:pt modelId="{0927D5B4-DD3F-4AB7-97C3-960E1EE5A654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Render</a:t>
          </a:r>
          <a:endParaRPr lang="en-US" sz="1400" b="1" dirty="0">
            <a:solidFill>
              <a:schemeClr val="bg1"/>
            </a:solidFill>
          </a:endParaRPr>
        </a:p>
      </dgm:t>
    </dgm:pt>
    <dgm:pt modelId="{DCF95F4D-6C43-4667-ACB2-4CBA48C187D3}" type="parTrans" cxnId="{A2F34E62-21D1-46D1-98F4-2DF30287715F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040F632D-9C7F-4EB8-B877-CDA9F06E263D}" type="sibTrans" cxnId="{A2F34E62-21D1-46D1-98F4-2DF30287715F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0882FB75-C952-452F-852B-061E331F60BB}">
      <dgm:prSet phldrT="[Text]"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Invoke Controls Event Handlers if any</a:t>
          </a:r>
          <a:endParaRPr lang="en-US" sz="1400" b="1" dirty="0">
            <a:solidFill>
              <a:schemeClr val="bg1"/>
            </a:solidFill>
          </a:endParaRPr>
        </a:p>
      </dgm:t>
    </dgm:pt>
    <dgm:pt modelId="{C5F960DA-29BA-43CD-B351-DBD5C910C00B}" type="parTrans" cxnId="{E68086FE-BC19-45E3-A980-522F9A9E238A}">
      <dgm:prSet/>
      <dgm:spPr/>
      <dgm:t>
        <a:bodyPr/>
        <a:lstStyle/>
        <a:p>
          <a:endParaRPr lang="en-US" sz="1400" b="1">
            <a:solidFill>
              <a:schemeClr val="bg1"/>
            </a:solidFill>
          </a:endParaRPr>
        </a:p>
      </dgm:t>
    </dgm:pt>
    <dgm:pt modelId="{A7EF4C6D-7DAB-463A-BE62-23DF33880BCD}" type="sibTrans" cxnId="{E68086FE-BC19-45E3-A980-522F9A9E238A}">
      <dgm:prSet custT="1"/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/>
        </a:sp3d>
      </dgm:spPr>
      <dgm:t>
        <a:bodyPr/>
        <a:lstStyle/>
        <a:p>
          <a:endParaRPr lang="en-US" sz="1400" b="1" dirty="0">
            <a:solidFill>
              <a:schemeClr val="bg1"/>
            </a:solidFill>
          </a:endParaRPr>
        </a:p>
      </dgm:t>
    </dgm:pt>
    <dgm:pt modelId="{9E371C8A-15F0-4B7B-8BBD-1C92B4DF22F2}" type="pres">
      <dgm:prSet presAssocID="{E9EBB590-FC4E-45E2-B890-E0386FDFF1B4}" presName="linearFlow" presStyleCnt="0">
        <dgm:presLayoutVars>
          <dgm:resizeHandles val="exact"/>
        </dgm:presLayoutVars>
      </dgm:prSet>
      <dgm:spPr/>
    </dgm:pt>
    <dgm:pt modelId="{F65A1336-1F5E-460A-B682-2CDE37F2D9DE}" type="pres">
      <dgm:prSet presAssocID="{1E0EBA33-64C8-4986-8849-F9BBE439CD86}" presName="node" presStyleLbl="node1" presStyleIdx="0" presStyleCnt="7" custScaleX="167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850D0D-A9B6-4C06-875E-DF38F262912B}" type="pres">
      <dgm:prSet presAssocID="{45510D1F-760F-43E3-8F93-2F5E34DB36F9}" presName="sibTrans" presStyleLbl="sibTrans2D1" presStyleIdx="0" presStyleCnt="6"/>
      <dgm:spPr/>
      <dgm:t>
        <a:bodyPr/>
        <a:lstStyle/>
        <a:p>
          <a:endParaRPr lang="en-US"/>
        </a:p>
      </dgm:t>
    </dgm:pt>
    <dgm:pt modelId="{276F5F83-7854-48E5-A30B-9C33A8CBF609}" type="pres">
      <dgm:prSet presAssocID="{45510D1F-760F-43E3-8F93-2F5E34DB36F9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0335F1-C358-49FA-9462-F9E85A420777}" type="pres">
      <dgm:prSet presAssocID="{F71A9C52-0C75-4736-81EA-20548A079D19}" presName="node" presStyleLbl="node1" presStyleIdx="1" presStyleCnt="7" custScaleX="167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6C1D36-BEC4-4860-A5F1-7A693E0ACF01}" type="pres">
      <dgm:prSet presAssocID="{01004812-1476-448C-95E6-78B2225197B2}" presName="sibTrans" presStyleLbl="sibTrans2D1" presStyleIdx="1" presStyleCnt="6"/>
      <dgm:spPr/>
      <dgm:t>
        <a:bodyPr/>
        <a:lstStyle/>
        <a:p>
          <a:endParaRPr lang="en-US"/>
        </a:p>
      </dgm:t>
    </dgm:pt>
    <dgm:pt modelId="{A597C976-96F6-4EDE-A968-9B2D9726C5AD}" type="pres">
      <dgm:prSet presAssocID="{01004812-1476-448C-95E6-78B2225197B2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F891C785-FAC3-4588-9A78-EA042FD39034}" type="pres">
      <dgm:prSet presAssocID="{0882FB75-C952-452F-852B-061E331F60BB}" presName="node" presStyleLbl="node1" presStyleIdx="2" presStyleCnt="7" custScaleX="167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9C7FF3-10C1-4F4A-B04B-0CBC5BB65D6D}" type="pres">
      <dgm:prSet presAssocID="{A7EF4C6D-7DAB-463A-BE62-23DF33880BCD}" presName="sibTrans" presStyleLbl="sibTrans2D1" presStyleIdx="2" presStyleCnt="6"/>
      <dgm:spPr/>
      <dgm:t>
        <a:bodyPr/>
        <a:lstStyle/>
        <a:p>
          <a:endParaRPr lang="en-US"/>
        </a:p>
      </dgm:t>
    </dgm:pt>
    <dgm:pt modelId="{16EC0F55-542B-49BC-9CC5-F9A432BBC789}" type="pres">
      <dgm:prSet presAssocID="{A7EF4C6D-7DAB-463A-BE62-23DF33880BCD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1E1A075C-2D6D-48D0-9C21-6B13C6E326DF}" type="pres">
      <dgm:prSet presAssocID="{E62D5B7D-9AD4-4585-94AB-E8866B903DD0}" presName="node" presStyleLbl="node1" presStyleIdx="3" presStyleCnt="7" custScaleX="167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EBF4E1-2919-4E76-8A00-A81A9728A8BB}" type="pres">
      <dgm:prSet presAssocID="{38C50DFF-89EF-4919-A86D-EA4A0714EF7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479B694E-67FB-4272-A0E7-4BB359282183}" type="pres">
      <dgm:prSet presAssocID="{38C50DFF-89EF-4919-A86D-EA4A0714EF7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694156C2-CA5D-4E4D-BD2A-E50C14311AB2}" type="pres">
      <dgm:prSet presAssocID="{3712B7E0-620E-437D-BD4F-BA8AC21822E8}" presName="node" presStyleLbl="node1" presStyleIdx="4" presStyleCnt="7" custScaleX="167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05A4DC-0912-42A0-A08C-CE4C5101FEF1}" type="pres">
      <dgm:prSet presAssocID="{24D1EAA8-2311-434C-909E-1EDB088E9533}" presName="sibTrans" presStyleLbl="sibTrans2D1" presStyleIdx="4" presStyleCnt="6"/>
      <dgm:spPr/>
      <dgm:t>
        <a:bodyPr/>
        <a:lstStyle/>
        <a:p>
          <a:endParaRPr lang="en-US"/>
        </a:p>
      </dgm:t>
    </dgm:pt>
    <dgm:pt modelId="{4BC12DDD-D11E-4C26-8D57-D4D20A96BA3F}" type="pres">
      <dgm:prSet presAssocID="{24D1EAA8-2311-434C-909E-1EDB088E9533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3FC83E03-5251-4C04-87BF-1F9C48D0CEC6}" type="pres">
      <dgm:prSet presAssocID="{755B692D-A18D-4FFF-A5A7-A79D10C54293}" presName="node" presStyleLbl="node1" presStyleIdx="5" presStyleCnt="7" custScaleX="167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349A83-640B-4237-96DD-56F0CF28ED01}" type="pres">
      <dgm:prSet presAssocID="{8043DEDF-3205-4B75-AAEF-307769808818}" presName="sibTrans" presStyleLbl="sibTrans2D1" presStyleIdx="5" presStyleCnt="6"/>
      <dgm:spPr/>
      <dgm:t>
        <a:bodyPr/>
        <a:lstStyle/>
        <a:p>
          <a:endParaRPr lang="en-US"/>
        </a:p>
      </dgm:t>
    </dgm:pt>
    <dgm:pt modelId="{30CECEA0-A2B0-4369-8764-5E18BF00A054}" type="pres">
      <dgm:prSet presAssocID="{8043DEDF-3205-4B75-AAEF-307769808818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CBE17D3-AC6D-4538-941A-0BEF044B94C8}" type="pres">
      <dgm:prSet presAssocID="{0927D5B4-DD3F-4AB7-97C3-960E1EE5A654}" presName="node" presStyleLbl="node1" presStyleIdx="6" presStyleCnt="7" custScaleX="167153" custLinFactNeighborY="203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16DEA7-E0A1-4C95-B496-605BA235A836}" type="presOf" srcId="{38C50DFF-89EF-4919-A86D-EA4A0714EF74}" destId="{F5EBF4E1-2919-4E76-8A00-A81A9728A8BB}" srcOrd="0" destOrd="0" presId="urn:microsoft.com/office/officeart/2005/8/layout/process2"/>
    <dgm:cxn modelId="{6BCABC4E-B36C-42C4-BD39-588B944C31FA}" type="presOf" srcId="{E62D5B7D-9AD4-4585-94AB-E8866B903DD0}" destId="{1E1A075C-2D6D-48D0-9C21-6B13C6E326DF}" srcOrd="0" destOrd="0" presId="urn:microsoft.com/office/officeart/2005/8/layout/process2"/>
    <dgm:cxn modelId="{A634DD7D-7DB7-4543-9C76-36BA4B0D28F3}" type="presOf" srcId="{24D1EAA8-2311-434C-909E-1EDB088E9533}" destId="{4BC12DDD-D11E-4C26-8D57-D4D20A96BA3F}" srcOrd="1" destOrd="0" presId="urn:microsoft.com/office/officeart/2005/8/layout/process2"/>
    <dgm:cxn modelId="{A08BF77E-3B2E-4E70-9A09-9B160D955D57}" type="presOf" srcId="{0927D5B4-DD3F-4AB7-97C3-960E1EE5A654}" destId="{6CBE17D3-AC6D-4538-941A-0BEF044B94C8}" srcOrd="0" destOrd="0" presId="urn:microsoft.com/office/officeart/2005/8/layout/process2"/>
    <dgm:cxn modelId="{E9788AD7-2657-48BD-855F-318FC1512075}" srcId="{E9EBB590-FC4E-45E2-B890-E0386FDFF1B4}" destId="{F71A9C52-0C75-4736-81EA-20548A079D19}" srcOrd="1" destOrd="0" parTransId="{9234C6A7-3F81-43C4-8C41-FC961ED5515A}" sibTransId="{01004812-1476-448C-95E6-78B2225197B2}"/>
    <dgm:cxn modelId="{1296642A-46E9-407B-BCEC-B190354A73CF}" type="presOf" srcId="{F71A9C52-0C75-4736-81EA-20548A079D19}" destId="{1F0335F1-C358-49FA-9462-F9E85A420777}" srcOrd="0" destOrd="0" presId="urn:microsoft.com/office/officeart/2005/8/layout/process2"/>
    <dgm:cxn modelId="{4C662155-EF9B-4770-80E3-31884EDACD1D}" type="presOf" srcId="{E9EBB590-FC4E-45E2-B890-E0386FDFF1B4}" destId="{9E371C8A-15F0-4B7B-8BBD-1C92B4DF22F2}" srcOrd="0" destOrd="0" presId="urn:microsoft.com/office/officeart/2005/8/layout/process2"/>
    <dgm:cxn modelId="{5B432BCC-CCD7-4225-96FD-48CE71D10C15}" type="presOf" srcId="{A7EF4C6D-7DAB-463A-BE62-23DF33880BCD}" destId="{16EC0F55-542B-49BC-9CC5-F9A432BBC789}" srcOrd="1" destOrd="0" presId="urn:microsoft.com/office/officeart/2005/8/layout/process2"/>
    <dgm:cxn modelId="{25A49873-7A39-4B6F-A7A4-D100E0B0268C}" type="presOf" srcId="{3712B7E0-620E-437D-BD4F-BA8AC21822E8}" destId="{694156C2-CA5D-4E4D-BD2A-E50C14311AB2}" srcOrd="0" destOrd="0" presId="urn:microsoft.com/office/officeart/2005/8/layout/process2"/>
    <dgm:cxn modelId="{4DE0B6C4-CB92-4D87-AFB7-2C622DA35308}" type="presOf" srcId="{24D1EAA8-2311-434C-909E-1EDB088E9533}" destId="{F405A4DC-0912-42A0-A08C-CE4C5101FEF1}" srcOrd="0" destOrd="0" presId="urn:microsoft.com/office/officeart/2005/8/layout/process2"/>
    <dgm:cxn modelId="{6F527110-B893-4810-A5D2-FB3D72566B2C}" type="presOf" srcId="{1E0EBA33-64C8-4986-8849-F9BBE439CD86}" destId="{F65A1336-1F5E-460A-B682-2CDE37F2D9DE}" srcOrd="0" destOrd="0" presId="urn:microsoft.com/office/officeart/2005/8/layout/process2"/>
    <dgm:cxn modelId="{77BBB1B0-B8F8-4F2D-B86B-E07DB5018779}" type="presOf" srcId="{01004812-1476-448C-95E6-78B2225197B2}" destId="{5E6C1D36-BEC4-4860-A5F1-7A693E0ACF01}" srcOrd="0" destOrd="0" presId="urn:microsoft.com/office/officeart/2005/8/layout/process2"/>
    <dgm:cxn modelId="{04275BA2-80BF-4272-9A21-14B30A43EF6A}" type="presOf" srcId="{8043DEDF-3205-4B75-AAEF-307769808818}" destId="{30CECEA0-A2B0-4369-8764-5E18BF00A054}" srcOrd="1" destOrd="0" presId="urn:microsoft.com/office/officeart/2005/8/layout/process2"/>
    <dgm:cxn modelId="{919B6937-188A-4DE7-B1EB-4BB1262CE5FE}" srcId="{E9EBB590-FC4E-45E2-B890-E0386FDFF1B4}" destId="{1E0EBA33-64C8-4986-8849-F9BBE439CD86}" srcOrd="0" destOrd="0" parTransId="{B62EBFEF-1158-4DB8-BAAD-AF680A4BB42A}" sibTransId="{45510D1F-760F-43E3-8F93-2F5E34DB36F9}"/>
    <dgm:cxn modelId="{285F6516-B8E9-4E24-B424-8BC3AA1DC9B2}" type="presOf" srcId="{A7EF4C6D-7DAB-463A-BE62-23DF33880BCD}" destId="{6D9C7FF3-10C1-4F4A-B04B-0CBC5BB65D6D}" srcOrd="0" destOrd="0" presId="urn:microsoft.com/office/officeart/2005/8/layout/process2"/>
    <dgm:cxn modelId="{136BF477-7A7E-4F66-A2AF-48307F1CF917}" srcId="{E9EBB590-FC4E-45E2-B890-E0386FDFF1B4}" destId="{3712B7E0-620E-437D-BD4F-BA8AC21822E8}" srcOrd="4" destOrd="0" parTransId="{4171F1C1-3398-444E-9E06-29DC0985839B}" sibTransId="{24D1EAA8-2311-434C-909E-1EDB088E9533}"/>
    <dgm:cxn modelId="{F81B5F7B-0A75-4324-BF53-D7D13E36A6D3}" srcId="{E9EBB590-FC4E-45E2-B890-E0386FDFF1B4}" destId="{E62D5B7D-9AD4-4585-94AB-E8866B903DD0}" srcOrd="3" destOrd="0" parTransId="{8204A4E5-80B8-4D6F-8B40-21B9BC6816C6}" sibTransId="{38C50DFF-89EF-4919-A86D-EA4A0714EF74}"/>
    <dgm:cxn modelId="{EFAF51AE-8BE1-4DC5-BF7F-6A5A64F6E7BD}" type="presOf" srcId="{45510D1F-760F-43E3-8F93-2F5E34DB36F9}" destId="{276F5F83-7854-48E5-A30B-9C33A8CBF609}" srcOrd="1" destOrd="0" presId="urn:microsoft.com/office/officeart/2005/8/layout/process2"/>
    <dgm:cxn modelId="{A2F34E62-21D1-46D1-98F4-2DF30287715F}" srcId="{E9EBB590-FC4E-45E2-B890-E0386FDFF1B4}" destId="{0927D5B4-DD3F-4AB7-97C3-960E1EE5A654}" srcOrd="6" destOrd="0" parTransId="{DCF95F4D-6C43-4667-ACB2-4CBA48C187D3}" sibTransId="{040F632D-9C7F-4EB8-B877-CDA9F06E263D}"/>
    <dgm:cxn modelId="{F9A88060-B27F-463C-B9DC-9C1787AC4502}" type="presOf" srcId="{755B692D-A18D-4FFF-A5A7-A79D10C54293}" destId="{3FC83E03-5251-4C04-87BF-1F9C48D0CEC6}" srcOrd="0" destOrd="0" presId="urn:microsoft.com/office/officeart/2005/8/layout/process2"/>
    <dgm:cxn modelId="{3172A659-DB60-46D3-8CEB-64F193E8F89D}" type="presOf" srcId="{8043DEDF-3205-4B75-AAEF-307769808818}" destId="{02349A83-640B-4237-96DD-56F0CF28ED01}" srcOrd="0" destOrd="0" presId="urn:microsoft.com/office/officeart/2005/8/layout/process2"/>
    <dgm:cxn modelId="{1F4F762D-2234-4358-8BB4-D7C9FBA6F69A}" type="presOf" srcId="{01004812-1476-448C-95E6-78B2225197B2}" destId="{A597C976-96F6-4EDE-A968-9B2D9726C5AD}" srcOrd="1" destOrd="0" presId="urn:microsoft.com/office/officeart/2005/8/layout/process2"/>
    <dgm:cxn modelId="{E5EAF81A-F452-48C7-8FED-E23F3B61A2F6}" type="presOf" srcId="{38C50DFF-89EF-4919-A86D-EA4A0714EF74}" destId="{479B694E-67FB-4272-A0E7-4BB359282183}" srcOrd="1" destOrd="0" presId="urn:microsoft.com/office/officeart/2005/8/layout/process2"/>
    <dgm:cxn modelId="{07702394-F14F-4CF1-B79F-54E74939694A}" type="presOf" srcId="{45510D1F-760F-43E3-8F93-2F5E34DB36F9}" destId="{F2850D0D-A9B6-4C06-875E-DF38F262912B}" srcOrd="0" destOrd="0" presId="urn:microsoft.com/office/officeart/2005/8/layout/process2"/>
    <dgm:cxn modelId="{5A68FB4C-D602-4CB7-9E14-FBC23B2209BF}" type="presOf" srcId="{0882FB75-C952-452F-852B-061E331F60BB}" destId="{F891C785-FAC3-4588-9A78-EA042FD39034}" srcOrd="0" destOrd="0" presId="urn:microsoft.com/office/officeart/2005/8/layout/process2"/>
    <dgm:cxn modelId="{E68086FE-BC19-45E3-A980-522F9A9E238A}" srcId="{E9EBB590-FC4E-45E2-B890-E0386FDFF1B4}" destId="{0882FB75-C952-452F-852B-061E331F60BB}" srcOrd="2" destOrd="0" parTransId="{C5F960DA-29BA-43CD-B351-DBD5C910C00B}" sibTransId="{A7EF4C6D-7DAB-463A-BE62-23DF33880BCD}"/>
    <dgm:cxn modelId="{26304DAC-5DF1-4F4F-8CA8-5816C27A10A5}" srcId="{E9EBB590-FC4E-45E2-B890-E0386FDFF1B4}" destId="{755B692D-A18D-4FFF-A5A7-A79D10C54293}" srcOrd="5" destOrd="0" parTransId="{11EE016C-AFE4-4A2E-8293-2487F1979AC5}" sibTransId="{8043DEDF-3205-4B75-AAEF-307769808818}"/>
    <dgm:cxn modelId="{8A3825EF-A490-4D6C-BC4D-551FF0354583}" type="presParOf" srcId="{9E371C8A-15F0-4B7B-8BBD-1C92B4DF22F2}" destId="{F65A1336-1F5E-460A-B682-2CDE37F2D9DE}" srcOrd="0" destOrd="0" presId="urn:microsoft.com/office/officeart/2005/8/layout/process2"/>
    <dgm:cxn modelId="{14B69433-9B07-48F2-BDA1-3C931E5295DE}" type="presParOf" srcId="{9E371C8A-15F0-4B7B-8BBD-1C92B4DF22F2}" destId="{F2850D0D-A9B6-4C06-875E-DF38F262912B}" srcOrd="1" destOrd="0" presId="urn:microsoft.com/office/officeart/2005/8/layout/process2"/>
    <dgm:cxn modelId="{4E7721DA-5428-4613-835C-A577EFDBEE4C}" type="presParOf" srcId="{F2850D0D-A9B6-4C06-875E-DF38F262912B}" destId="{276F5F83-7854-48E5-A30B-9C33A8CBF609}" srcOrd="0" destOrd="0" presId="urn:microsoft.com/office/officeart/2005/8/layout/process2"/>
    <dgm:cxn modelId="{DBB42594-80A6-482E-B268-34A9FF59408A}" type="presParOf" srcId="{9E371C8A-15F0-4B7B-8BBD-1C92B4DF22F2}" destId="{1F0335F1-C358-49FA-9462-F9E85A420777}" srcOrd="2" destOrd="0" presId="urn:microsoft.com/office/officeart/2005/8/layout/process2"/>
    <dgm:cxn modelId="{004EC148-776A-44A4-B211-58E9E4FD04E1}" type="presParOf" srcId="{9E371C8A-15F0-4B7B-8BBD-1C92B4DF22F2}" destId="{5E6C1D36-BEC4-4860-A5F1-7A693E0ACF01}" srcOrd="3" destOrd="0" presId="urn:microsoft.com/office/officeart/2005/8/layout/process2"/>
    <dgm:cxn modelId="{3DC41CFF-C8F1-4697-834C-98CDB26DC229}" type="presParOf" srcId="{5E6C1D36-BEC4-4860-A5F1-7A693E0ACF01}" destId="{A597C976-96F6-4EDE-A968-9B2D9726C5AD}" srcOrd="0" destOrd="0" presId="urn:microsoft.com/office/officeart/2005/8/layout/process2"/>
    <dgm:cxn modelId="{2A7519E8-872E-48E2-A48A-3B6910BF5FBC}" type="presParOf" srcId="{9E371C8A-15F0-4B7B-8BBD-1C92B4DF22F2}" destId="{F891C785-FAC3-4588-9A78-EA042FD39034}" srcOrd="4" destOrd="0" presId="urn:microsoft.com/office/officeart/2005/8/layout/process2"/>
    <dgm:cxn modelId="{829D9807-1FA4-4BEA-BFB5-B9D1054B026C}" type="presParOf" srcId="{9E371C8A-15F0-4B7B-8BBD-1C92B4DF22F2}" destId="{6D9C7FF3-10C1-4F4A-B04B-0CBC5BB65D6D}" srcOrd="5" destOrd="0" presId="urn:microsoft.com/office/officeart/2005/8/layout/process2"/>
    <dgm:cxn modelId="{F2CDB385-0607-46FE-8146-CF65EAED4A46}" type="presParOf" srcId="{6D9C7FF3-10C1-4F4A-B04B-0CBC5BB65D6D}" destId="{16EC0F55-542B-49BC-9CC5-F9A432BBC789}" srcOrd="0" destOrd="0" presId="urn:microsoft.com/office/officeart/2005/8/layout/process2"/>
    <dgm:cxn modelId="{1B74559E-FA2E-4B0B-8337-2090FB43DF7B}" type="presParOf" srcId="{9E371C8A-15F0-4B7B-8BBD-1C92B4DF22F2}" destId="{1E1A075C-2D6D-48D0-9C21-6B13C6E326DF}" srcOrd="6" destOrd="0" presId="urn:microsoft.com/office/officeart/2005/8/layout/process2"/>
    <dgm:cxn modelId="{56278F65-006F-496B-A975-5760711F91BB}" type="presParOf" srcId="{9E371C8A-15F0-4B7B-8BBD-1C92B4DF22F2}" destId="{F5EBF4E1-2919-4E76-8A00-A81A9728A8BB}" srcOrd="7" destOrd="0" presId="urn:microsoft.com/office/officeart/2005/8/layout/process2"/>
    <dgm:cxn modelId="{0AEE6A88-FB7B-4080-BA70-0BBA8B551FDA}" type="presParOf" srcId="{F5EBF4E1-2919-4E76-8A00-A81A9728A8BB}" destId="{479B694E-67FB-4272-A0E7-4BB359282183}" srcOrd="0" destOrd="0" presId="urn:microsoft.com/office/officeart/2005/8/layout/process2"/>
    <dgm:cxn modelId="{C9D8C8D2-FA86-47CC-923C-3F5FE75B74ED}" type="presParOf" srcId="{9E371C8A-15F0-4B7B-8BBD-1C92B4DF22F2}" destId="{694156C2-CA5D-4E4D-BD2A-E50C14311AB2}" srcOrd="8" destOrd="0" presId="urn:microsoft.com/office/officeart/2005/8/layout/process2"/>
    <dgm:cxn modelId="{753AE0D5-0D18-4FB5-9435-6BFD50914DB6}" type="presParOf" srcId="{9E371C8A-15F0-4B7B-8BBD-1C92B4DF22F2}" destId="{F405A4DC-0912-42A0-A08C-CE4C5101FEF1}" srcOrd="9" destOrd="0" presId="urn:microsoft.com/office/officeart/2005/8/layout/process2"/>
    <dgm:cxn modelId="{F42FA014-D4BA-49E9-BFEF-8BD8447DA246}" type="presParOf" srcId="{F405A4DC-0912-42A0-A08C-CE4C5101FEF1}" destId="{4BC12DDD-D11E-4C26-8D57-D4D20A96BA3F}" srcOrd="0" destOrd="0" presId="urn:microsoft.com/office/officeart/2005/8/layout/process2"/>
    <dgm:cxn modelId="{ECD96D58-F323-4A6E-BD4E-C27228687439}" type="presParOf" srcId="{9E371C8A-15F0-4B7B-8BBD-1C92B4DF22F2}" destId="{3FC83E03-5251-4C04-87BF-1F9C48D0CEC6}" srcOrd="10" destOrd="0" presId="urn:microsoft.com/office/officeart/2005/8/layout/process2"/>
    <dgm:cxn modelId="{DD970BF9-9893-479E-948B-FBB9DE43C190}" type="presParOf" srcId="{9E371C8A-15F0-4B7B-8BBD-1C92B4DF22F2}" destId="{02349A83-640B-4237-96DD-56F0CF28ED01}" srcOrd="11" destOrd="0" presId="urn:microsoft.com/office/officeart/2005/8/layout/process2"/>
    <dgm:cxn modelId="{0524CF34-5A49-42C0-93D6-28D4339EB0DA}" type="presParOf" srcId="{02349A83-640B-4237-96DD-56F0CF28ED01}" destId="{30CECEA0-A2B0-4369-8764-5E18BF00A054}" srcOrd="0" destOrd="0" presId="urn:microsoft.com/office/officeart/2005/8/layout/process2"/>
    <dgm:cxn modelId="{29678B75-51D4-4413-A7B8-7183121877FB}" type="presParOf" srcId="{9E371C8A-15F0-4B7B-8BBD-1C92B4DF22F2}" destId="{6CBE17D3-AC6D-4538-941A-0BEF044B94C8}" srcOrd="12" destOrd="0" presId="urn:microsoft.com/office/officeart/2005/8/layout/process2"/>
  </dgm:cxnLst>
  <dgm:bg/>
  <dgm:whole>
    <a:ln>
      <a:noFill/>
    </a:ln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4346847-97B9-44F3-8598-A92B87D0FD17}" type="datetimeFigureOut">
              <a:rPr lang="en-US" smtClean="0"/>
              <a:pPr/>
              <a:t>10/12/2007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40B9AE2-ABAA-464B-A448-64D2B596EA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8D9BD-7A20-425C-A50A-96EAF61CBB0E}" type="datetimeFigureOut">
              <a:rPr lang="en-US" smtClean="0"/>
              <a:pPr/>
              <a:t>10/12/2007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126F9-F51A-4E10-AEB8-28ECFD8D57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126F9-F51A-4E10-AEB8-28ECFD8D578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33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>
                <a:solidFill>
                  <a:srgbClr val="333399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914400" y="6245225"/>
            <a:ext cx="77724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914400" y="6172200"/>
            <a:ext cx="7772400" cy="0"/>
          </a:xfrm>
          <a:prstGeom prst="line">
            <a:avLst/>
          </a:prstGeom>
          <a:noFill/>
          <a:ln w="57150">
            <a:solidFill>
              <a:srgbClr val="FE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914400" y="6248400"/>
            <a:ext cx="7772400" cy="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57150">
            <a:solidFill>
              <a:srgbClr val="FE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57200" y="685800"/>
            <a:ext cx="8229600" cy="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8201" name="Picture 9" descr="CMAPLogo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25" y="304800"/>
            <a:ext cx="142557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>
            <a:lvl1pPr>
              <a:lnSpc>
                <a:spcPct val="150000"/>
              </a:lnSpc>
              <a:buSzPct val="80000"/>
              <a:buFont typeface="Wingdings" pitchFamily="2" charset="2"/>
              <a:buChar char=""/>
              <a:defRPr sz="2400"/>
            </a:lvl1pPr>
            <a:lvl2pPr>
              <a:lnSpc>
                <a:spcPct val="150000"/>
              </a:lnSpc>
              <a:defRPr sz="1800"/>
            </a:lvl2pPr>
            <a:lvl3pPr>
              <a:lnSpc>
                <a:spcPct val="150000"/>
              </a:lnSpc>
              <a:defRPr sz="18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556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en-US" sz="1000" kern="1200" smtClean="0">
                <a:solidFill>
                  <a:srgbClr val="333399"/>
                </a:solidFill>
                <a:latin typeface="Tahoma" pitchFamily="34" charset="0"/>
                <a:ea typeface="+mn-ea"/>
                <a:cs typeface="+mn-cs"/>
              </a:defRPr>
            </a:lvl1pPr>
          </a:lstStyle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295400" y="6172200"/>
            <a:ext cx="7391400" cy="0"/>
          </a:xfrm>
          <a:prstGeom prst="line">
            <a:avLst/>
          </a:prstGeom>
          <a:noFill/>
          <a:ln w="57150">
            <a:solidFill>
              <a:srgbClr val="FE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1295400" y="6248400"/>
            <a:ext cx="7391400" cy="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57150">
            <a:solidFill>
              <a:srgbClr val="FE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457200" y="1066800"/>
            <a:ext cx="8229600" cy="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1031" name="Picture 7" descr="CMAPLogo15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47675" y="57150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4AD6D-D276-499A-AD16-F87A824BE5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33399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§"/>
        <a:defRPr sz="2800">
          <a:solidFill>
            <a:srgbClr val="3333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Courier New" pitchFamily="49" charset="0"/>
        <a:buChar char="o"/>
        <a:defRPr sz="2000">
          <a:solidFill>
            <a:srgbClr val="3333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Courier New" pitchFamily="49" charset="0"/>
        <a:buChar char="o"/>
        <a:defRPr sz="2000">
          <a:solidFill>
            <a:srgbClr val="3333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Courier New" pitchFamily="49" charset="0"/>
        <a:buChar char="o"/>
        <a:defRPr sz="2000">
          <a:solidFill>
            <a:srgbClr val="333399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Courier New" pitchFamily="49" charset="0"/>
        <a:buChar char="o"/>
        <a:defRPr sz="2000">
          <a:solidFill>
            <a:srgbClr val="333399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file:///C:\WINDOWS\Microsoft.Net\Framework\v2.0.50727\CONFIG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WINDOWS\Microsoft.Net\Framework\v2.0.50727\CONFI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mazon.com/Programming-Microsoft-ASP-NET-2-0-Applications/dp/0735621772/ref=pd_bxgy_b_img_b/103-3546232-3883048?ie=UTF8&amp;qid=1191258170&amp;sr=8-5" TargetMode="External"/><Relationship Id="rId3" Type="http://schemas.openxmlformats.org/officeDocument/2006/relationships/hyperlink" Target="http://msdn2.microsoft.com/en-us/library/ms178472(vs.80).aspx" TargetMode="External"/><Relationship Id="rId7" Type="http://schemas.openxmlformats.org/officeDocument/2006/relationships/hyperlink" Target="http://www.amazon.com/Pro-ASP-NET-2-0-2005-Special/dp/1590597680/ref=pd_bbs_sr_1/103-3546232-3883048?ie=UTF8&amp;s=books&amp;qid=1192129289&amp;sr=1-1" TargetMode="External"/><Relationship Id="rId12" Type="http://schemas.openxmlformats.org/officeDocument/2006/relationships/image" Target="../media/image12.jpeg"/><Relationship Id="rId2" Type="http://schemas.openxmlformats.org/officeDocument/2006/relationships/hyperlink" Target="http://msdn2.microsoft.com/en-us/library/ms178473(vs.80)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mazon.com/Programming-Microsoft-ASP-NET-2-0-Applications/dp/0735621772/ref=pd_bxgy_b_text_b/103-3546232-3883048" TargetMode="External"/><Relationship Id="rId11" Type="http://schemas.openxmlformats.org/officeDocument/2006/relationships/image" Target="../media/image11.jpeg"/><Relationship Id="rId5" Type="http://schemas.openxmlformats.org/officeDocument/2006/relationships/hyperlink" Target="http://www.amazon.com/Programming-Microsoft-ASP-NET-Core-Reference/dp/0735621764" TargetMode="External"/><Relationship Id="rId10" Type="http://schemas.openxmlformats.org/officeDocument/2006/relationships/hyperlink" Target="http://www.amazon.com/Programming-Microsoft-ASP-NET-Core-Reference/dp/0735621764/ref=pd_bxgy_b_img_b/103-3546232-3883048?ie=UTF8&amp;qid=1191258170&amp;sr=8-5" TargetMode="External"/><Relationship Id="rId4" Type="http://schemas.openxmlformats.org/officeDocument/2006/relationships/hyperlink" Target="http://msdn2.microsoft.com/en-us/library/9k6k3k4a(vs.80).aspx" TargetMode="External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Colors" Target="../diagrams/colors5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12" Type="http://schemas.openxmlformats.org/officeDocument/2006/relationships/diagramQuickStyle" Target="../diagrams/quickStyle5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4.xml"/><Relationship Id="rId11" Type="http://schemas.openxmlformats.org/officeDocument/2006/relationships/diagramLayout" Target="../diagrams/layout5.xml"/><Relationship Id="rId5" Type="http://schemas.openxmlformats.org/officeDocument/2006/relationships/diagramColors" Target="../diagrams/colors3.xml"/><Relationship Id="rId10" Type="http://schemas.openxmlformats.org/officeDocument/2006/relationships/diagramData" Target="../diagrams/data5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pPr algn="ctr"/>
            <a:r>
              <a:rPr lang="en-US" dirty="0" smtClean="0"/>
              <a:t>The Laws of ASP.NET - From HTTP Request to HTTP Response via IIS &amp; ASP.NET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429000"/>
            <a:ext cx="6400800" cy="2590800"/>
          </a:xfrm>
        </p:spPr>
        <p:txBody>
          <a:bodyPr/>
          <a:lstStyle/>
          <a:p>
            <a:r>
              <a:rPr lang="en-US" dirty="0" smtClean="0"/>
              <a:t>Plugging into the ASP.NET Runtime Environment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sz="1800" dirty="0" smtClean="0"/>
              <a:t>Osama A. Morad, Ph.D.</a:t>
            </a:r>
          </a:p>
          <a:p>
            <a:r>
              <a:rPr lang="en-US" sz="1800" dirty="0" smtClean="0"/>
              <a:t>omorad@moradlearning.com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HTTPApplication &amp; HTTPModules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82" name="Group 81"/>
          <p:cNvGrpSpPr/>
          <p:nvPr/>
        </p:nvGrpSpPr>
        <p:grpSpPr>
          <a:xfrm>
            <a:off x="5259266" y="1143001"/>
            <a:ext cx="3351334" cy="3428999"/>
            <a:chOff x="5259266" y="1143001"/>
            <a:chExt cx="3351334" cy="3428999"/>
          </a:xfrm>
        </p:grpSpPr>
        <p:sp>
          <p:nvSpPr>
            <p:cNvPr id="37" name="Rounded Rectangle 36"/>
            <p:cNvSpPr/>
            <p:nvPr/>
          </p:nvSpPr>
          <p:spPr>
            <a:xfrm>
              <a:off x="5259266" y="1447800"/>
              <a:ext cx="989134" cy="3124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HTTPApplication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477000" y="1143001"/>
              <a:ext cx="2133600" cy="1382017"/>
              <a:chOff x="6477000" y="1143001"/>
              <a:chExt cx="2133600" cy="1382017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477000" y="1447800"/>
                <a:ext cx="2133600" cy="1077218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Provides application-wide: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state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events</a:t>
                </a:r>
                <a:endParaRPr lang="en-US" sz="1600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477000" y="1143001"/>
                <a:ext cx="2133600" cy="369332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</a:rPr>
                  <a:t>HTTPApplication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381000" y="1371600"/>
            <a:ext cx="4647468" cy="3200400"/>
            <a:chOff x="381000" y="1371600"/>
            <a:chExt cx="4647468" cy="3200400"/>
          </a:xfrm>
        </p:grpSpPr>
        <p:sp>
          <p:nvSpPr>
            <p:cNvPr id="35" name="Rounded Rectangle 34"/>
            <p:cNvSpPr/>
            <p:nvPr/>
          </p:nvSpPr>
          <p:spPr>
            <a:xfrm>
              <a:off x="2819400" y="1447800"/>
              <a:ext cx="989134" cy="3124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HTTPModule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4039334" y="1447800"/>
              <a:ext cx="989134" cy="3124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HTTPModule</a:t>
              </a: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81000" y="1371600"/>
              <a:ext cx="2133600" cy="2120681"/>
              <a:chOff x="6477000" y="1143001"/>
              <a:chExt cx="2133600" cy="2120681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6477000" y="1447800"/>
                <a:ext cx="2133600" cy="1815882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Extend (modules run first then application) HTTPApplication with custom application wide service: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sz="1600" dirty="0" smtClean="0"/>
                  <a:t>session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sz="1600" dirty="0" smtClean="0"/>
                  <a:t>authentication</a:t>
                </a:r>
                <a:endParaRPr lang="en-US" sz="1600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477000" y="1143001"/>
                <a:ext cx="2133600" cy="369332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</a:rPr>
                  <a:t>HTTPModules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>
            <a:off x="6553200" y="30480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One object must be available for each HTTPrequest</a:t>
            </a:r>
            <a:endParaRPr lang="en-US" dirty="0"/>
          </a:p>
        </p:txBody>
      </p:sp>
      <p:grpSp>
        <p:nvGrpSpPr>
          <p:cNvPr id="84" name="Group 83"/>
          <p:cNvGrpSpPr/>
          <p:nvPr/>
        </p:nvGrpSpPr>
        <p:grpSpPr>
          <a:xfrm>
            <a:off x="533400" y="3728244"/>
            <a:ext cx="6248400" cy="2376686"/>
            <a:chOff x="533400" y="3728244"/>
            <a:chExt cx="6248400" cy="2376686"/>
          </a:xfrm>
        </p:grpSpPr>
        <p:sp>
          <p:nvSpPr>
            <p:cNvPr id="50" name="TextBox 49"/>
            <p:cNvSpPr txBox="1"/>
            <p:nvPr/>
          </p:nvSpPr>
          <p:spPr>
            <a:xfrm>
              <a:off x="4343400" y="5181600"/>
              <a:ext cx="2438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Module objects are created on demand based on *.config</a:t>
              </a:r>
              <a:endParaRPr lang="en-US" dirty="0"/>
            </a:p>
          </p:txBody>
        </p:sp>
        <p:cxnSp>
          <p:nvCxnSpPr>
            <p:cNvPr id="62" name="Shape 61"/>
            <p:cNvCxnSpPr/>
            <p:nvPr/>
          </p:nvCxnSpPr>
          <p:spPr>
            <a:xfrm flipV="1">
              <a:off x="1905000" y="4953000"/>
              <a:ext cx="1993612" cy="533402"/>
            </a:xfrm>
            <a:prstGeom prst="bentConnector3">
              <a:avLst>
                <a:gd name="adj1" fmla="val 100235"/>
              </a:avLst>
            </a:prstGeom>
            <a:ln w="6350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/>
            <p:cNvGrpSpPr/>
            <p:nvPr/>
          </p:nvGrpSpPr>
          <p:grpSpPr>
            <a:xfrm>
              <a:off x="533400" y="3728244"/>
              <a:ext cx="1371600" cy="1986756"/>
              <a:chOff x="533400" y="3315976"/>
              <a:chExt cx="1371600" cy="2227574"/>
            </a:xfrm>
          </p:grpSpPr>
          <p:sp>
            <p:nvSpPr>
              <p:cNvPr id="2050" name="Document"/>
              <p:cNvSpPr>
                <a:spLocks noEditPoints="1" noChangeArrowheads="1"/>
              </p:cNvSpPr>
              <p:nvPr/>
            </p:nvSpPr>
            <p:spPr bwMode="auto">
              <a:xfrm>
                <a:off x="533400" y="3733800"/>
                <a:ext cx="1352550" cy="1809750"/>
              </a:xfrm>
              <a:custGeom>
                <a:avLst/>
                <a:gdLst>
                  <a:gd name="T0" fmla="*/ 10757 w 21600"/>
                  <a:gd name="T1" fmla="*/ 21632 h 21600"/>
                  <a:gd name="T2" fmla="*/ 85 w 21600"/>
                  <a:gd name="T3" fmla="*/ 10849 h 21600"/>
                  <a:gd name="T4" fmla="*/ 10757 w 21600"/>
                  <a:gd name="T5" fmla="*/ 81 h 21600"/>
                  <a:gd name="T6" fmla="*/ 21706 w 21600"/>
                  <a:gd name="T7" fmla="*/ 10652 h 21600"/>
                  <a:gd name="T8" fmla="*/ 10757 w 21600"/>
                  <a:gd name="T9" fmla="*/ 21632 h 21600"/>
                  <a:gd name="T10" fmla="*/ 0 w 21600"/>
                  <a:gd name="T11" fmla="*/ 0 h 21600"/>
                  <a:gd name="T12" fmla="*/ 21600 w 21600"/>
                  <a:gd name="T13" fmla="*/ 0 h 21600"/>
                  <a:gd name="T14" fmla="*/ 21600 w 21600"/>
                  <a:gd name="T15" fmla="*/ 21600 h 21600"/>
                  <a:gd name="T16" fmla="*/ 977 w 21600"/>
                  <a:gd name="T17" fmla="*/ 818 h 21600"/>
                  <a:gd name="T18" fmla="*/ 20622 w 21600"/>
                  <a:gd name="T19" fmla="*/ 1642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0757" y="21632"/>
                    </a:moveTo>
                    <a:lnTo>
                      <a:pt x="5187" y="21632"/>
                    </a:lnTo>
                    <a:lnTo>
                      <a:pt x="85" y="17509"/>
                    </a:lnTo>
                    <a:lnTo>
                      <a:pt x="85" y="10849"/>
                    </a:lnTo>
                    <a:lnTo>
                      <a:pt x="85" y="81"/>
                    </a:lnTo>
                    <a:lnTo>
                      <a:pt x="10757" y="81"/>
                    </a:lnTo>
                    <a:lnTo>
                      <a:pt x="21706" y="81"/>
                    </a:lnTo>
                    <a:lnTo>
                      <a:pt x="21706" y="10652"/>
                    </a:lnTo>
                    <a:lnTo>
                      <a:pt x="21706" y="21632"/>
                    </a:lnTo>
                    <a:lnTo>
                      <a:pt x="10757" y="21632"/>
                    </a:lnTo>
                    <a:close/>
                  </a:path>
                  <a:path w="21600" h="21600">
                    <a:moveTo>
                      <a:pt x="85" y="17509"/>
                    </a:moveTo>
                    <a:lnTo>
                      <a:pt x="5187" y="17509"/>
                    </a:lnTo>
                    <a:lnTo>
                      <a:pt x="5187" y="21632"/>
                    </a:lnTo>
                    <a:lnTo>
                      <a:pt x="85" y="17509"/>
                    </a:lnTo>
                    <a:close/>
                  </a:path>
                </a:pathLst>
              </a:custGeom>
              <a:solidFill>
                <a:srgbClr val="D8EBB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33400" y="3315976"/>
                <a:ext cx="1371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*.config</a:t>
                </a:r>
                <a:endParaRPr lang="en-US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33400" y="4038600"/>
                <a:ext cx="1371600" cy="307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&lt;httpModules&gt;</a:t>
                </a:r>
                <a:endParaRPr lang="en-US" sz="1400" dirty="0"/>
              </a:p>
            </p:txBody>
          </p:sp>
        </p:grpSp>
        <p:sp>
          <p:nvSpPr>
            <p:cNvPr id="75" name="Right Brace 74"/>
            <p:cNvSpPr/>
            <p:nvPr/>
          </p:nvSpPr>
          <p:spPr>
            <a:xfrm rot="5400000">
              <a:off x="3733800" y="3505200"/>
              <a:ext cx="381000" cy="2514600"/>
            </a:xfrm>
            <a:prstGeom prst="rightBrace">
              <a:avLst/>
            </a:prstGeom>
            <a:ln>
              <a:solidFill>
                <a:srgbClr val="33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rgbClr val="333399"/>
                </a:solidFill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590800" y="1676400"/>
            <a:ext cx="2895600" cy="2743200"/>
            <a:chOff x="2590800" y="1676400"/>
            <a:chExt cx="2895600" cy="2743200"/>
          </a:xfrm>
        </p:grpSpPr>
        <p:sp>
          <p:nvSpPr>
            <p:cNvPr id="85" name="Right Arrow 84"/>
            <p:cNvSpPr/>
            <p:nvPr/>
          </p:nvSpPr>
          <p:spPr>
            <a:xfrm>
              <a:off x="2590800" y="1676400"/>
              <a:ext cx="28956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86" name="Right Arrow 85"/>
            <p:cNvSpPr/>
            <p:nvPr/>
          </p:nvSpPr>
          <p:spPr>
            <a:xfrm flipH="1">
              <a:off x="2590800" y="4114800"/>
              <a:ext cx="28956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HTTPApplication – Plugging into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3" name="Group 81"/>
          <p:cNvGrpSpPr/>
          <p:nvPr/>
        </p:nvGrpSpPr>
        <p:grpSpPr>
          <a:xfrm>
            <a:off x="609600" y="1752601"/>
            <a:ext cx="3351334" cy="3428999"/>
            <a:chOff x="5259266" y="1143001"/>
            <a:chExt cx="3351334" cy="3428999"/>
          </a:xfrm>
        </p:grpSpPr>
        <p:sp>
          <p:nvSpPr>
            <p:cNvPr id="37" name="Rounded Rectangle 36"/>
            <p:cNvSpPr/>
            <p:nvPr/>
          </p:nvSpPr>
          <p:spPr>
            <a:xfrm>
              <a:off x="5259266" y="1447800"/>
              <a:ext cx="989134" cy="3124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HTTPApplication</a:t>
              </a:r>
            </a:p>
          </p:txBody>
        </p:sp>
        <p:grpSp>
          <p:nvGrpSpPr>
            <p:cNvPr id="4" name="Group 44"/>
            <p:cNvGrpSpPr/>
            <p:nvPr/>
          </p:nvGrpSpPr>
          <p:grpSpPr>
            <a:xfrm>
              <a:off x="6477000" y="1143001"/>
              <a:ext cx="2133600" cy="1382017"/>
              <a:chOff x="6477000" y="1143001"/>
              <a:chExt cx="2133600" cy="1382017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477000" y="1447800"/>
                <a:ext cx="2133600" cy="1077218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Provides application-wide: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state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events</a:t>
                </a:r>
                <a:endParaRPr lang="en-US" sz="1600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477000" y="1143001"/>
                <a:ext cx="2133600" cy="369332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</a:rPr>
                  <a:t>HTTPApplication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Group 39"/>
          <p:cNvGrpSpPr/>
          <p:nvPr/>
        </p:nvGrpSpPr>
        <p:grpSpPr>
          <a:xfrm>
            <a:off x="4876799" y="1342072"/>
            <a:ext cx="3895725" cy="1782128"/>
            <a:chOff x="4876799" y="4191000"/>
            <a:chExt cx="3895725" cy="1782128"/>
          </a:xfrm>
        </p:grpSpPr>
        <p:sp>
          <p:nvSpPr>
            <p:cNvPr id="31" name="TextBox 30"/>
            <p:cNvSpPr txBox="1"/>
            <p:nvPr/>
          </p:nvSpPr>
          <p:spPr>
            <a:xfrm>
              <a:off x="4876800" y="4495800"/>
              <a:ext cx="3886200" cy="1477328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Inherit existing ASP.NET classes and modify their behavior via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 smtClean="0">
                  <a:solidFill>
                    <a:srgbClr val="333399"/>
                  </a:solidFill>
                </a:rPr>
                <a:t>Overriding their methods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 smtClean="0">
                  <a:solidFill>
                    <a:srgbClr val="333399"/>
                  </a:solidFill>
                </a:rPr>
                <a:t>Responding to their raised events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876799" y="4191000"/>
              <a:ext cx="3895725" cy="369332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b="1" dirty="0" smtClean="0">
                  <a:solidFill>
                    <a:schemeClr val="bg1"/>
                  </a:solidFill>
                </a:rPr>
                <a:t>Plugging into Approach 2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38700" y="3581400"/>
            <a:ext cx="4152900" cy="2514600"/>
            <a:chOff x="4838700" y="3581400"/>
            <a:chExt cx="4152900" cy="2514600"/>
          </a:xfrm>
        </p:grpSpPr>
        <p:grpSp>
          <p:nvGrpSpPr>
            <p:cNvPr id="64" name="Group 63"/>
            <p:cNvGrpSpPr/>
            <p:nvPr/>
          </p:nvGrpSpPr>
          <p:grpSpPr>
            <a:xfrm>
              <a:off x="4838700" y="3733800"/>
              <a:ext cx="3771900" cy="2362200"/>
              <a:chOff x="4838700" y="3733800"/>
              <a:chExt cx="3771900" cy="2362200"/>
            </a:xfrm>
          </p:grpSpPr>
          <p:grpSp>
            <p:nvGrpSpPr>
              <p:cNvPr id="38" name="Group 39"/>
              <p:cNvGrpSpPr/>
              <p:nvPr/>
            </p:nvGrpSpPr>
            <p:grpSpPr>
              <a:xfrm>
                <a:off x="4838700" y="3733800"/>
                <a:ext cx="2286000" cy="674132"/>
                <a:chOff x="4876799" y="4191000"/>
                <a:chExt cx="3895725" cy="674132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4876800" y="4495800"/>
                  <a:ext cx="3886200" cy="369332"/>
                </a:xfrm>
                <a:prstGeom prst="rect">
                  <a:avLst/>
                </a:prstGeom>
                <a:noFill/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/>
                  <a:endParaRPr lang="en-US" dirty="0">
                    <a:solidFill>
                      <a:srgbClr val="333399"/>
                    </a:solidFill>
                  </a:endParaRPr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4876799" y="4191000"/>
                  <a:ext cx="3895725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 algn="ctr"/>
                  <a:r>
                    <a:rPr lang="en-US" b="1" dirty="0" smtClean="0">
                      <a:solidFill>
                        <a:srgbClr val="333399"/>
                      </a:solidFill>
                    </a:rPr>
                    <a:t>HTTPApplication</a:t>
                  </a:r>
                  <a:endParaRPr lang="en-US" b="1" dirty="0">
                    <a:solidFill>
                      <a:srgbClr val="333399"/>
                    </a:solidFill>
                  </a:endParaRPr>
                </a:p>
              </p:txBody>
            </p:sp>
          </p:grpSp>
          <p:grpSp>
            <p:nvGrpSpPr>
              <p:cNvPr id="45" name="Group 39"/>
              <p:cNvGrpSpPr/>
              <p:nvPr/>
            </p:nvGrpSpPr>
            <p:grpSpPr>
              <a:xfrm>
                <a:off x="4838700" y="5040868"/>
                <a:ext cx="2286000" cy="674132"/>
                <a:chOff x="4876799" y="4191000"/>
                <a:chExt cx="3895725" cy="674132"/>
              </a:xfrm>
            </p:grpSpPr>
            <p:sp>
              <p:nvSpPr>
                <p:cNvPr id="46" name="TextBox 45"/>
                <p:cNvSpPr txBox="1"/>
                <p:nvPr/>
              </p:nvSpPr>
              <p:spPr>
                <a:xfrm>
                  <a:off x="4876800" y="4495800"/>
                  <a:ext cx="3886200" cy="369332"/>
                </a:xfrm>
                <a:prstGeom prst="rect">
                  <a:avLst/>
                </a:prstGeom>
                <a:noFill/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/>
                  <a:endParaRPr lang="en-US" dirty="0">
                    <a:solidFill>
                      <a:srgbClr val="333399"/>
                    </a:solidFill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4876799" y="4191000"/>
                  <a:ext cx="3895725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 algn="ctr"/>
                  <a:r>
                    <a:rPr lang="en-US" b="1" dirty="0" smtClean="0">
                      <a:solidFill>
                        <a:srgbClr val="333399"/>
                      </a:solidFill>
                    </a:rPr>
                    <a:t>*.asax-based Class</a:t>
                  </a:r>
                  <a:endParaRPr lang="en-US" b="1" dirty="0">
                    <a:solidFill>
                      <a:srgbClr val="333399"/>
                    </a:solidFill>
                  </a:endParaRPr>
                </a:p>
              </p:txBody>
            </p:sp>
          </p:grpSp>
          <p:cxnSp>
            <p:nvCxnSpPr>
              <p:cNvPr id="55" name="Straight Arrow Connector 54"/>
              <p:cNvCxnSpPr/>
              <p:nvPr/>
            </p:nvCxnSpPr>
            <p:spPr>
              <a:xfrm rot="5400000" flipH="1" flipV="1">
                <a:off x="5663835" y="4723003"/>
                <a:ext cx="632936" cy="2793"/>
              </a:xfrm>
              <a:prstGeom prst="straightConnector1">
                <a:avLst/>
              </a:prstGeom>
              <a:ln w="63500">
                <a:solidFill>
                  <a:srgbClr val="33339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9" name="Group 58"/>
              <p:cNvGrpSpPr/>
              <p:nvPr/>
            </p:nvGrpSpPr>
            <p:grpSpPr>
              <a:xfrm>
                <a:off x="7696200" y="4572000"/>
                <a:ext cx="914400" cy="1524000"/>
                <a:chOff x="7620000" y="4419600"/>
                <a:chExt cx="914400" cy="1524000"/>
              </a:xfrm>
            </p:grpSpPr>
            <p:sp>
              <p:nvSpPr>
                <p:cNvPr id="57" name="Rectangle 56"/>
                <p:cNvSpPr/>
                <p:nvPr/>
              </p:nvSpPr>
              <p:spPr>
                <a:xfrm>
                  <a:off x="7658100" y="4800600"/>
                  <a:ext cx="838200" cy="11430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7620000" y="4419600"/>
                  <a:ext cx="914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 smtClean="0">
                      <a:solidFill>
                        <a:srgbClr val="333399"/>
                      </a:solidFill>
                    </a:rPr>
                    <a:t>*.asax</a:t>
                  </a:r>
                  <a:endParaRPr lang="en-US" dirty="0">
                    <a:solidFill>
                      <a:srgbClr val="333399"/>
                    </a:solidFill>
                  </a:endParaRPr>
                </a:p>
              </p:txBody>
            </p:sp>
          </p:grpSp>
          <p:cxnSp>
            <p:nvCxnSpPr>
              <p:cNvPr id="61" name="Straight Connector 60"/>
              <p:cNvCxnSpPr>
                <a:stCxn id="57" idx="1"/>
                <a:endCxn id="46" idx="3"/>
              </p:cNvCxnSpPr>
              <p:nvPr/>
            </p:nvCxnSpPr>
            <p:spPr>
              <a:xfrm rot="10800000" flipV="1">
                <a:off x="7119112" y="5524500"/>
                <a:ext cx="615188" cy="5834"/>
              </a:xfrm>
              <a:prstGeom prst="line">
                <a:avLst/>
              </a:prstGeom>
              <a:ln w="38100">
                <a:solidFill>
                  <a:srgbClr val="333399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 l="56657"/>
            <a:stretch>
              <a:fillRect/>
            </a:stretch>
          </p:blipFill>
          <p:spPr bwMode="auto">
            <a:xfrm>
              <a:off x="7391400" y="3581400"/>
              <a:ext cx="1457325" cy="828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Freeform 24"/>
            <p:cNvSpPr/>
            <p:nvPr/>
          </p:nvSpPr>
          <p:spPr>
            <a:xfrm>
              <a:off x="7239000" y="4038600"/>
              <a:ext cx="1752600" cy="457200"/>
            </a:xfrm>
            <a:custGeom>
              <a:avLst/>
              <a:gdLst>
                <a:gd name="connsiteX0" fmla="*/ 1650670 w 1650670"/>
                <a:gd name="connsiteY0" fmla="*/ 303153 h 423146"/>
                <a:gd name="connsiteX1" fmla="*/ 1282535 w 1650670"/>
                <a:gd name="connsiteY1" fmla="*/ 160649 h 423146"/>
                <a:gd name="connsiteX2" fmla="*/ 1151907 w 1650670"/>
                <a:gd name="connsiteY2" fmla="*/ 125023 h 423146"/>
                <a:gd name="connsiteX3" fmla="*/ 926275 w 1650670"/>
                <a:gd name="connsiteY3" fmla="*/ 89397 h 423146"/>
                <a:gd name="connsiteX4" fmla="*/ 819397 w 1650670"/>
                <a:gd name="connsiteY4" fmla="*/ 77522 h 423146"/>
                <a:gd name="connsiteX5" fmla="*/ 534390 w 1650670"/>
                <a:gd name="connsiteY5" fmla="*/ 41896 h 423146"/>
                <a:gd name="connsiteX6" fmla="*/ 190005 w 1650670"/>
                <a:gd name="connsiteY6" fmla="*/ 30021 h 423146"/>
                <a:gd name="connsiteX7" fmla="*/ 11875 w 1650670"/>
                <a:gd name="connsiteY7" fmla="*/ 77522 h 423146"/>
                <a:gd name="connsiteX8" fmla="*/ 0 w 1650670"/>
                <a:gd name="connsiteY8" fmla="*/ 113148 h 423146"/>
                <a:gd name="connsiteX9" fmla="*/ 23751 w 1650670"/>
                <a:gd name="connsiteY9" fmla="*/ 196275 h 423146"/>
                <a:gd name="connsiteX10" fmla="*/ 71252 w 1650670"/>
                <a:gd name="connsiteY10" fmla="*/ 220026 h 423146"/>
                <a:gd name="connsiteX11" fmla="*/ 273133 w 1650670"/>
                <a:gd name="connsiteY11" fmla="*/ 303153 h 423146"/>
                <a:gd name="connsiteX12" fmla="*/ 439387 w 1650670"/>
                <a:gd name="connsiteY12" fmla="*/ 338779 h 423146"/>
                <a:gd name="connsiteX13" fmla="*/ 581891 w 1650670"/>
                <a:gd name="connsiteY13" fmla="*/ 374405 h 423146"/>
                <a:gd name="connsiteX14" fmla="*/ 890649 w 1650670"/>
                <a:gd name="connsiteY14" fmla="*/ 421906 h 423146"/>
                <a:gd name="connsiteX15" fmla="*/ 1365662 w 1650670"/>
                <a:gd name="connsiteY15" fmla="*/ 398156 h 423146"/>
                <a:gd name="connsiteX16" fmla="*/ 1436914 w 1650670"/>
                <a:gd name="connsiteY16" fmla="*/ 362530 h 423146"/>
                <a:gd name="connsiteX17" fmla="*/ 1543792 w 1650670"/>
                <a:gd name="connsiteY17" fmla="*/ 350654 h 42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670" h="423146">
                  <a:moveTo>
                    <a:pt x="1650670" y="303153"/>
                  </a:moveTo>
                  <a:cubicBezTo>
                    <a:pt x="1533246" y="185729"/>
                    <a:pt x="1627402" y="269035"/>
                    <a:pt x="1282535" y="160649"/>
                  </a:cubicBezTo>
                  <a:cubicBezTo>
                    <a:pt x="1271685" y="157239"/>
                    <a:pt x="1177543" y="129830"/>
                    <a:pt x="1151907" y="125023"/>
                  </a:cubicBezTo>
                  <a:cubicBezTo>
                    <a:pt x="1102829" y="115821"/>
                    <a:pt x="986724" y="96953"/>
                    <a:pt x="926275" y="89397"/>
                  </a:cubicBezTo>
                  <a:cubicBezTo>
                    <a:pt x="890707" y="84951"/>
                    <a:pt x="854928" y="82259"/>
                    <a:pt x="819397" y="77522"/>
                  </a:cubicBezTo>
                  <a:cubicBezTo>
                    <a:pt x="663651" y="56756"/>
                    <a:pt x="813106" y="59686"/>
                    <a:pt x="534390" y="41896"/>
                  </a:cubicBezTo>
                  <a:cubicBezTo>
                    <a:pt x="419760" y="34579"/>
                    <a:pt x="304800" y="33979"/>
                    <a:pt x="190005" y="30021"/>
                  </a:cubicBezTo>
                  <a:cubicBezTo>
                    <a:pt x="70646" y="39202"/>
                    <a:pt x="50636" y="0"/>
                    <a:pt x="11875" y="77522"/>
                  </a:cubicBezTo>
                  <a:cubicBezTo>
                    <a:pt x="6277" y="88718"/>
                    <a:pt x="3958" y="101273"/>
                    <a:pt x="0" y="113148"/>
                  </a:cubicBezTo>
                  <a:cubicBezTo>
                    <a:pt x="7917" y="140857"/>
                    <a:pt x="7766" y="172297"/>
                    <a:pt x="23751" y="196275"/>
                  </a:cubicBezTo>
                  <a:cubicBezTo>
                    <a:pt x="33571" y="211004"/>
                    <a:pt x="54981" y="213053"/>
                    <a:pt x="71252" y="220026"/>
                  </a:cubicBezTo>
                  <a:cubicBezTo>
                    <a:pt x="138143" y="248694"/>
                    <a:pt x="203158" y="283160"/>
                    <a:pt x="273133" y="303153"/>
                  </a:cubicBezTo>
                  <a:cubicBezTo>
                    <a:pt x="486629" y="364153"/>
                    <a:pt x="227247" y="294118"/>
                    <a:pt x="439387" y="338779"/>
                  </a:cubicBezTo>
                  <a:cubicBezTo>
                    <a:pt x="487300" y="348866"/>
                    <a:pt x="533738" y="365535"/>
                    <a:pt x="581891" y="374405"/>
                  </a:cubicBezTo>
                  <a:cubicBezTo>
                    <a:pt x="684298" y="393269"/>
                    <a:pt x="890649" y="421906"/>
                    <a:pt x="890649" y="421906"/>
                  </a:cubicBezTo>
                  <a:cubicBezTo>
                    <a:pt x="971725" y="419372"/>
                    <a:pt x="1228217" y="423146"/>
                    <a:pt x="1365662" y="398156"/>
                  </a:cubicBezTo>
                  <a:cubicBezTo>
                    <a:pt x="1552332" y="364215"/>
                    <a:pt x="1234096" y="413235"/>
                    <a:pt x="1436914" y="362530"/>
                  </a:cubicBezTo>
                  <a:cubicBezTo>
                    <a:pt x="1471689" y="353836"/>
                    <a:pt x="1543792" y="350654"/>
                    <a:pt x="1543792" y="350654"/>
                  </a:cubicBezTo>
                </a:path>
              </a:pathLst>
            </a:cu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114800" cy="4953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HTTPApplication – Plugging into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Add New Item (only one global.asax)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&lt;@Application&gt; directive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No inherits from : HTTPApplication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Event handlers for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Application events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BeginRequest event handler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EndRequest event handler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View Default.aspx in browser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1033" name="Picture 9" descr="C:\Documents and Settings\Osama A. Morad\Local Settings\Temporary Internet Files\Content.IE5\SEGF2V3N\MPj042281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8109" y="1371600"/>
            <a:ext cx="301878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HTTPModule – Plugging into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6" name="Group 38"/>
          <p:cNvGrpSpPr/>
          <p:nvPr/>
        </p:nvGrpSpPr>
        <p:grpSpPr>
          <a:xfrm>
            <a:off x="4572000" y="1371600"/>
            <a:ext cx="4210050" cy="1740932"/>
            <a:chOff x="533400" y="4202668"/>
            <a:chExt cx="4210050" cy="1740932"/>
          </a:xfrm>
        </p:grpSpPr>
        <p:sp>
          <p:nvSpPr>
            <p:cNvPr id="33" name="TextBox 32"/>
            <p:cNvSpPr txBox="1"/>
            <p:nvPr/>
          </p:nvSpPr>
          <p:spPr>
            <a:xfrm>
              <a:off x="533400" y="4514671"/>
              <a:ext cx="4191000" cy="1428929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no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Implement given Interfaces with your own VB/CS classes,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Configure them into ASP.NET Runtime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33400" y="4202668"/>
              <a:ext cx="4210050" cy="369332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b="1" dirty="0" smtClean="0">
                  <a:solidFill>
                    <a:schemeClr val="bg1"/>
                  </a:solidFill>
                </a:rPr>
                <a:t>Plugging into Approach 1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81000" y="1371600"/>
            <a:ext cx="3962400" cy="4114800"/>
            <a:chOff x="381000" y="1371600"/>
            <a:chExt cx="4647468" cy="4343400"/>
          </a:xfrm>
        </p:grpSpPr>
        <p:grpSp>
          <p:nvGrpSpPr>
            <p:cNvPr id="27" name="Group 26"/>
            <p:cNvGrpSpPr/>
            <p:nvPr/>
          </p:nvGrpSpPr>
          <p:grpSpPr>
            <a:xfrm>
              <a:off x="381000" y="1371600"/>
              <a:ext cx="4647468" cy="3200400"/>
              <a:chOff x="381000" y="1371600"/>
              <a:chExt cx="4647468" cy="3200400"/>
            </a:xfrm>
          </p:grpSpPr>
          <p:sp>
            <p:nvSpPr>
              <p:cNvPr id="28" name="Rounded Rectangle 27"/>
              <p:cNvSpPr/>
              <p:nvPr/>
            </p:nvSpPr>
            <p:spPr>
              <a:xfrm>
                <a:off x="2819400" y="1447800"/>
                <a:ext cx="989134" cy="3124200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</a:rPr>
                  <a:t>HTTPModule</a:t>
                </a:r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4039334" y="1447800"/>
                <a:ext cx="989134" cy="3124200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</a:rPr>
                  <a:t>HTTPModule</a:t>
                </a:r>
              </a:p>
            </p:txBody>
          </p:sp>
          <p:grpSp>
            <p:nvGrpSpPr>
              <p:cNvPr id="30" name="Group 45"/>
              <p:cNvGrpSpPr/>
              <p:nvPr/>
            </p:nvGrpSpPr>
            <p:grpSpPr>
              <a:xfrm>
                <a:off x="381000" y="1371600"/>
                <a:ext cx="2133600" cy="2221563"/>
                <a:chOff x="6477000" y="1143001"/>
                <a:chExt cx="2133600" cy="2221563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6477000" y="1447800"/>
                  <a:ext cx="2133600" cy="1916764"/>
                </a:xfrm>
                <a:prstGeom prst="rect">
                  <a:avLst/>
                </a:prstGeom>
                <a:noFill/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 smtClean="0"/>
                    <a:t>Extend (modules run first then application) HTTPApplication with custom application wide service:</a:t>
                  </a:r>
                </a:p>
                <a:p>
                  <a:pPr marL="342900" indent="-342900">
                    <a:buFont typeface="Arial" pitchFamily="34" charset="0"/>
                    <a:buChar char="•"/>
                  </a:pPr>
                  <a:r>
                    <a:rPr lang="en-US" sz="1400" dirty="0" smtClean="0"/>
                    <a:t>session</a:t>
                  </a:r>
                </a:p>
                <a:p>
                  <a:pPr marL="342900" indent="-342900">
                    <a:buFont typeface="Arial" pitchFamily="34" charset="0"/>
                    <a:buChar char="•"/>
                  </a:pPr>
                  <a:r>
                    <a:rPr lang="en-US" sz="1400" dirty="0" smtClean="0"/>
                    <a:t>authentication</a:t>
                  </a:r>
                  <a:endParaRPr lang="en-US" sz="1400" dirty="0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6477000" y="1143001"/>
                  <a:ext cx="2133600" cy="369332"/>
                </a:xfrm>
                <a:prstGeom prst="rect">
                  <a:avLst/>
                </a:prstGeom>
                <a:solidFill>
                  <a:srgbClr val="333399"/>
                </a:solidFill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bg1"/>
                      </a:solidFill>
                    </a:rPr>
                    <a:t>HTTPModules</a:t>
                  </a:r>
                  <a:endParaRPr lang="en-US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41" name="Shape 61"/>
            <p:cNvCxnSpPr/>
            <p:nvPr/>
          </p:nvCxnSpPr>
          <p:spPr>
            <a:xfrm flipV="1">
              <a:off x="1905000" y="4953000"/>
              <a:ext cx="1993612" cy="533402"/>
            </a:xfrm>
            <a:prstGeom prst="bentConnector3">
              <a:avLst>
                <a:gd name="adj1" fmla="val 100235"/>
              </a:avLst>
            </a:prstGeom>
            <a:ln w="6350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1"/>
            <p:cNvGrpSpPr/>
            <p:nvPr/>
          </p:nvGrpSpPr>
          <p:grpSpPr>
            <a:xfrm>
              <a:off x="533400" y="3728244"/>
              <a:ext cx="1371600" cy="1986756"/>
              <a:chOff x="533400" y="3315976"/>
              <a:chExt cx="1371600" cy="2227574"/>
            </a:xfrm>
          </p:grpSpPr>
          <p:sp>
            <p:nvSpPr>
              <p:cNvPr id="48" name="Document"/>
              <p:cNvSpPr>
                <a:spLocks noEditPoints="1" noChangeArrowheads="1"/>
              </p:cNvSpPr>
              <p:nvPr/>
            </p:nvSpPr>
            <p:spPr bwMode="auto">
              <a:xfrm>
                <a:off x="533400" y="3733800"/>
                <a:ext cx="1352550" cy="1809750"/>
              </a:xfrm>
              <a:custGeom>
                <a:avLst/>
                <a:gdLst>
                  <a:gd name="T0" fmla="*/ 10757 w 21600"/>
                  <a:gd name="T1" fmla="*/ 21632 h 21600"/>
                  <a:gd name="T2" fmla="*/ 85 w 21600"/>
                  <a:gd name="T3" fmla="*/ 10849 h 21600"/>
                  <a:gd name="T4" fmla="*/ 10757 w 21600"/>
                  <a:gd name="T5" fmla="*/ 81 h 21600"/>
                  <a:gd name="T6" fmla="*/ 21706 w 21600"/>
                  <a:gd name="T7" fmla="*/ 10652 h 21600"/>
                  <a:gd name="T8" fmla="*/ 10757 w 21600"/>
                  <a:gd name="T9" fmla="*/ 21632 h 21600"/>
                  <a:gd name="T10" fmla="*/ 0 w 21600"/>
                  <a:gd name="T11" fmla="*/ 0 h 21600"/>
                  <a:gd name="T12" fmla="*/ 21600 w 21600"/>
                  <a:gd name="T13" fmla="*/ 0 h 21600"/>
                  <a:gd name="T14" fmla="*/ 21600 w 21600"/>
                  <a:gd name="T15" fmla="*/ 21600 h 21600"/>
                  <a:gd name="T16" fmla="*/ 977 w 21600"/>
                  <a:gd name="T17" fmla="*/ 818 h 21600"/>
                  <a:gd name="T18" fmla="*/ 20622 w 21600"/>
                  <a:gd name="T19" fmla="*/ 1642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0757" y="21632"/>
                    </a:moveTo>
                    <a:lnTo>
                      <a:pt x="5187" y="21632"/>
                    </a:lnTo>
                    <a:lnTo>
                      <a:pt x="85" y="17509"/>
                    </a:lnTo>
                    <a:lnTo>
                      <a:pt x="85" y="10849"/>
                    </a:lnTo>
                    <a:lnTo>
                      <a:pt x="85" y="81"/>
                    </a:lnTo>
                    <a:lnTo>
                      <a:pt x="10757" y="81"/>
                    </a:lnTo>
                    <a:lnTo>
                      <a:pt x="21706" y="81"/>
                    </a:lnTo>
                    <a:lnTo>
                      <a:pt x="21706" y="10652"/>
                    </a:lnTo>
                    <a:lnTo>
                      <a:pt x="21706" y="21632"/>
                    </a:lnTo>
                    <a:lnTo>
                      <a:pt x="10757" y="21632"/>
                    </a:lnTo>
                    <a:close/>
                  </a:path>
                  <a:path w="21600" h="21600">
                    <a:moveTo>
                      <a:pt x="85" y="17509"/>
                    </a:moveTo>
                    <a:lnTo>
                      <a:pt x="5187" y="17509"/>
                    </a:lnTo>
                    <a:lnTo>
                      <a:pt x="5187" y="21632"/>
                    </a:lnTo>
                    <a:lnTo>
                      <a:pt x="85" y="17509"/>
                    </a:lnTo>
                    <a:close/>
                  </a:path>
                </a:pathLst>
              </a:custGeom>
              <a:solidFill>
                <a:srgbClr val="D8EBB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33400" y="3315976"/>
                <a:ext cx="1371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*.config</a:t>
                </a:r>
                <a:endParaRPr lang="en-US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33400" y="4038600"/>
                <a:ext cx="1371600" cy="3642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&lt;</a:t>
                </a:r>
                <a:r>
                  <a:rPr lang="en-US" sz="1100" dirty="0" smtClean="0"/>
                  <a:t>httpModules</a:t>
                </a:r>
                <a:r>
                  <a:rPr lang="en-US" sz="1400" dirty="0" smtClean="0"/>
                  <a:t>&gt;</a:t>
                </a:r>
                <a:endParaRPr lang="en-US" sz="1400" dirty="0"/>
              </a:p>
            </p:txBody>
          </p:sp>
        </p:grpSp>
      </p:grpSp>
      <p:sp>
        <p:nvSpPr>
          <p:cNvPr id="53" name="Right Brace 52"/>
          <p:cNvSpPr/>
          <p:nvPr/>
        </p:nvSpPr>
        <p:spPr>
          <a:xfrm rot="5400000">
            <a:off x="3162300" y="3390900"/>
            <a:ext cx="381000" cy="2286000"/>
          </a:xfrm>
          <a:prstGeom prst="rightBrace">
            <a:avLst/>
          </a:prstGeom>
          <a:ln>
            <a:solidFill>
              <a:srgbClr val="33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333399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838700" y="3352800"/>
            <a:ext cx="3798317" cy="2590800"/>
            <a:chOff x="4838700" y="3352800"/>
            <a:chExt cx="3798317" cy="2590800"/>
          </a:xfrm>
        </p:grpSpPr>
        <p:grpSp>
          <p:nvGrpSpPr>
            <p:cNvPr id="66" name="Group 65"/>
            <p:cNvGrpSpPr/>
            <p:nvPr/>
          </p:nvGrpSpPr>
          <p:grpSpPr>
            <a:xfrm>
              <a:off x="4838700" y="3352800"/>
              <a:ext cx="3798317" cy="2590800"/>
              <a:chOff x="4838700" y="3352800"/>
              <a:chExt cx="3798317" cy="2590800"/>
            </a:xfrm>
          </p:grpSpPr>
          <p:grpSp>
            <p:nvGrpSpPr>
              <p:cNvPr id="8" name="Group 63"/>
              <p:cNvGrpSpPr/>
              <p:nvPr/>
            </p:nvGrpSpPr>
            <p:grpSpPr>
              <a:xfrm>
                <a:off x="4838700" y="3429000"/>
                <a:ext cx="2286000" cy="2514600"/>
                <a:chOff x="4838700" y="3429000"/>
                <a:chExt cx="2286000" cy="2514600"/>
              </a:xfrm>
            </p:grpSpPr>
            <p:grpSp>
              <p:nvGrpSpPr>
                <p:cNvPr id="9" name="Group 39"/>
                <p:cNvGrpSpPr/>
                <p:nvPr/>
              </p:nvGrpSpPr>
              <p:grpSpPr>
                <a:xfrm>
                  <a:off x="4838700" y="3429000"/>
                  <a:ext cx="2286000" cy="1335107"/>
                  <a:chOff x="4876799" y="3886200"/>
                  <a:chExt cx="3895725" cy="1335107"/>
                </a:xfrm>
              </p:grpSpPr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4876801" y="4267200"/>
                    <a:ext cx="3886200" cy="954107"/>
                  </a:xfrm>
                  <a:prstGeom prst="rect">
                    <a:avLst/>
                  </a:prstGeom>
                  <a:noFill/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/>
                    <a:r>
                      <a:rPr lang="en-US" sz="1400" dirty="0" smtClean="0">
                        <a:solidFill>
                          <a:srgbClr val="333399"/>
                        </a:solidFill>
                      </a:rPr>
                      <a:t>Init() //register to receive HTTPApplication event</a:t>
                    </a:r>
                  </a:p>
                  <a:p>
                    <a:pPr marL="342900" indent="-342900"/>
                    <a:r>
                      <a:rPr lang="en-US" sz="1400" dirty="0" smtClean="0">
                        <a:solidFill>
                          <a:srgbClr val="333399"/>
                        </a:solidFill>
                      </a:rPr>
                      <a:t>Dispose()</a:t>
                    </a:r>
                    <a:endParaRPr lang="en-US" sz="1400" dirty="0">
                      <a:solidFill>
                        <a:srgbClr val="333399"/>
                      </a:solidFill>
                    </a:endParaRPr>
                  </a:p>
                </p:txBody>
              </p: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4876799" y="3886200"/>
                    <a:ext cx="3895725" cy="3693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 algn="ctr"/>
                    <a:r>
                      <a:rPr lang="en-US" b="1" dirty="0" smtClean="0">
                        <a:solidFill>
                          <a:srgbClr val="333399"/>
                        </a:solidFill>
                      </a:rPr>
                      <a:t>IHttpModule</a:t>
                    </a:r>
                    <a:endParaRPr lang="en-US" b="1" dirty="0">
                      <a:solidFill>
                        <a:srgbClr val="333399"/>
                      </a:solidFill>
                    </a:endParaRPr>
                  </a:p>
                </p:txBody>
              </p:sp>
            </p:grpSp>
            <p:grpSp>
              <p:nvGrpSpPr>
                <p:cNvPr id="10" name="Group 39"/>
                <p:cNvGrpSpPr/>
                <p:nvPr/>
              </p:nvGrpSpPr>
              <p:grpSpPr>
                <a:xfrm>
                  <a:off x="4838700" y="5269468"/>
                  <a:ext cx="2286000" cy="674132"/>
                  <a:chOff x="4876799" y="4419600"/>
                  <a:chExt cx="3895725" cy="674132"/>
                </a:xfrm>
              </p:grpSpPr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76801" y="4724400"/>
                    <a:ext cx="3886200" cy="369332"/>
                  </a:xfrm>
                  <a:prstGeom prst="rect">
                    <a:avLst/>
                  </a:prstGeom>
                  <a:noFill/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/>
                    <a:endParaRPr lang="en-US" dirty="0">
                      <a:solidFill>
                        <a:srgbClr val="333399"/>
                      </a:solidFill>
                    </a:endParaRPr>
                  </a:p>
                </p:txBody>
              </p:sp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4876799" y="4419600"/>
                    <a:ext cx="3895725" cy="3693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 algn="ctr"/>
                    <a:r>
                      <a:rPr lang="en-US" b="1" dirty="0" smtClean="0">
                        <a:solidFill>
                          <a:srgbClr val="333399"/>
                        </a:solidFill>
                      </a:rPr>
                      <a:t>*.VB/CS Class</a:t>
                    </a:r>
                    <a:endParaRPr lang="en-US" b="1" dirty="0">
                      <a:solidFill>
                        <a:srgbClr val="333399"/>
                      </a:solidFill>
                    </a:endParaRPr>
                  </a:p>
                </p:txBody>
              </p:sp>
            </p:grpSp>
            <p:cxnSp>
              <p:nvCxnSpPr>
                <p:cNvPr id="55" name="Straight Arrow Connector 54"/>
                <p:cNvCxnSpPr>
                  <a:endCxn id="39" idx="2"/>
                </p:cNvCxnSpPr>
                <p:nvPr/>
              </p:nvCxnSpPr>
              <p:spPr>
                <a:xfrm rot="5400000" flipH="1" flipV="1">
                  <a:off x="5732060" y="5010954"/>
                  <a:ext cx="493693" cy="1"/>
                </a:xfrm>
                <a:prstGeom prst="straightConnector1">
                  <a:avLst/>
                </a:prstGeom>
                <a:ln w="63500">
                  <a:solidFill>
                    <a:srgbClr val="333399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" name="Document"/>
              <p:cNvSpPr>
                <a:spLocks noEditPoints="1" noChangeArrowheads="1"/>
              </p:cNvSpPr>
              <p:nvPr/>
            </p:nvSpPr>
            <p:spPr bwMode="auto">
              <a:xfrm>
                <a:off x="7467600" y="3705841"/>
                <a:ext cx="1153175" cy="1529149"/>
              </a:xfrm>
              <a:custGeom>
                <a:avLst/>
                <a:gdLst>
                  <a:gd name="T0" fmla="*/ 10757 w 21600"/>
                  <a:gd name="T1" fmla="*/ 21632 h 21600"/>
                  <a:gd name="T2" fmla="*/ 85 w 21600"/>
                  <a:gd name="T3" fmla="*/ 10849 h 21600"/>
                  <a:gd name="T4" fmla="*/ 10757 w 21600"/>
                  <a:gd name="T5" fmla="*/ 81 h 21600"/>
                  <a:gd name="T6" fmla="*/ 21706 w 21600"/>
                  <a:gd name="T7" fmla="*/ 10652 h 21600"/>
                  <a:gd name="T8" fmla="*/ 10757 w 21600"/>
                  <a:gd name="T9" fmla="*/ 21632 h 21600"/>
                  <a:gd name="T10" fmla="*/ 0 w 21600"/>
                  <a:gd name="T11" fmla="*/ 0 h 21600"/>
                  <a:gd name="T12" fmla="*/ 21600 w 21600"/>
                  <a:gd name="T13" fmla="*/ 0 h 21600"/>
                  <a:gd name="T14" fmla="*/ 21600 w 21600"/>
                  <a:gd name="T15" fmla="*/ 21600 h 21600"/>
                  <a:gd name="T16" fmla="*/ 977 w 21600"/>
                  <a:gd name="T17" fmla="*/ 818 h 21600"/>
                  <a:gd name="T18" fmla="*/ 20622 w 21600"/>
                  <a:gd name="T19" fmla="*/ 1642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0757" y="21632"/>
                    </a:moveTo>
                    <a:lnTo>
                      <a:pt x="5187" y="21632"/>
                    </a:lnTo>
                    <a:lnTo>
                      <a:pt x="85" y="17509"/>
                    </a:lnTo>
                    <a:lnTo>
                      <a:pt x="85" y="10849"/>
                    </a:lnTo>
                    <a:lnTo>
                      <a:pt x="85" y="81"/>
                    </a:lnTo>
                    <a:lnTo>
                      <a:pt x="10757" y="81"/>
                    </a:lnTo>
                    <a:lnTo>
                      <a:pt x="21706" y="81"/>
                    </a:lnTo>
                    <a:lnTo>
                      <a:pt x="21706" y="10652"/>
                    </a:lnTo>
                    <a:lnTo>
                      <a:pt x="21706" y="21632"/>
                    </a:lnTo>
                    <a:lnTo>
                      <a:pt x="10757" y="21632"/>
                    </a:lnTo>
                    <a:close/>
                  </a:path>
                  <a:path w="21600" h="21600">
                    <a:moveTo>
                      <a:pt x="85" y="17509"/>
                    </a:moveTo>
                    <a:lnTo>
                      <a:pt x="5187" y="17509"/>
                    </a:lnTo>
                    <a:lnTo>
                      <a:pt x="5187" y="21632"/>
                    </a:lnTo>
                    <a:lnTo>
                      <a:pt x="85" y="17509"/>
                    </a:lnTo>
                    <a:close/>
                  </a:path>
                </a:pathLst>
              </a:custGeom>
              <a:solidFill>
                <a:srgbClr val="D8EBB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7467600" y="3352800"/>
                <a:ext cx="1169417" cy="3120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*.config</a:t>
                </a:r>
                <a:endParaRPr lang="en-US" dirty="0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467600" y="3963382"/>
                <a:ext cx="11694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&lt;</a:t>
                </a:r>
                <a:r>
                  <a:rPr lang="en-US" sz="1100" dirty="0" smtClean="0"/>
                  <a:t>httpModules</a:t>
                </a:r>
                <a:r>
                  <a:rPr lang="en-US" sz="1400" dirty="0" smtClean="0"/>
                  <a:t>&gt;</a:t>
                </a:r>
                <a:endParaRPr lang="en-US" sz="1400" dirty="0"/>
              </a:p>
            </p:txBody>
          </p:sp>
          <p:cxnSp>
            <p:nvCxnSpPr>
              <p:cNvPr id="65" name="Straight Connector 64"/>
              <p:cNvCxnSpPr/>
              <p:nvPr/>
            </p:nvCxnSpPr>
            <p:spPr>
              <a:xfrm>
                <a:off x="7696200" y="4420582"/>
                <a:ext cx="762000" cy="1588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62800" y="5334000"/>
              <a:ext cx="1304925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" name="Freeform 37"/>
            <p:cNvSpPr/>
            <p:nvPr/>
          </p:nvSpPr>
          <p:spPr>
            <a:xfrm>
              <a:off x="7120064" y="5446853"/>
              <a:ext cx="1109536" cy="344347"/>
            </a:xfrm>
            <a:custGeom>
              <a:avLst/>
              <a:gdLst>
                <a:gd name="connsiteX0" fmla="*/ 1109536 w 1109536"/>
                <a:gd name="connsiteY0" fmla="*/ 180913 h 344347"/>
                <a:gd name="connsiteX1" fmla="*/ 634523 w 1109536"/>
                <a:gd name="connsiteY1" fmla="*/ 50284 h 344347"/>
                <a:gd name="connsiteX2" fmla="*/ 515770 w 1109536"/>
                <a:gd name="connsiteY2" fmla="*/ 26534 h 344347"/>
                <a:gd name="connsiteX3" fmla="*/ 432643 w 1109536"/>
                <a:gd name="connsiteY3" fmla="*/ 14658 h 344347"/>
                <a:gd name="connsiteX4" fmla="*/ 361391 w 1109536"/>
                <a:gd name="connsiteY4" fmla="*/ 2783 h 344347"/>
                <a:gd name="connsiteX5" fmla="*/ 28882 w 1109536"/>
                <a:gd name="connsiteY5" fmla="*/ 14658 h 344347"/>
                <a:gd name="connsiteX6" fmla="*/ 5131 w 1109536"/>
                <a:gd name="connsiteY6" fmla="*/ 50284 h 344347"/>
                <a:gd name="connsiteX7" fmla="*/ 40757 w 1109536"/>
                <a:gd name="connsiteY7" fmla="*/ 169038 h 344347"/>
                <a:gd name="connsiteX8" fmla="*/ 76383 w 1109536"/>
                <a:gd name="connsiteY8" fmla="*/ 204664 h 344347"/>
                <a:gd name="connsiteX9" fmla="*/ 183261 w 1109536"/>
                <a:gd name="connsiteY9" fmla="*/ 240290 h 344347"/>
                <a:gd name="connsiteX10" fmla="*/ 302014 w 1109536"/>
                <a:gd name="connsiteY10" fmla="*/ 287791 h 344347"/>
                <a:gd name="connsiteX11" fmla="*/ 456394 w 1109536"/>
                <a:gd name="connsiteY11" fmla="*/ 311541 h 344347"/>
                <a:gd name="connsiteX12" fmla="*/ 812653 w 1109536"/>
                <a:gd name="connsiteY12" fmla="*/ 299666 h 344347"/>
                <a:gd name="connsiteX13" fmla="*/ 848279 w 1109536"/>
                <a:gd name="connsiteY13" fmla="*/ 287791 h 344347"/>
                <a:gd name="connsiteX14" fmla="*/ 1085786 w 1109536"/>
                <a:gd name="connsiteY14" fmla="*/ 240290 h 34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09536" h="344347">
                  <a:moveTo>
                    <a:pt x="1109536" y="180913"/>
                  </a:moveTo>
                  <a:cubicBezTo>
                    <a:pt x="949406" y="74158"/>
                    <a:pt x="1078138" y="154108"/>
                    <a:pt x="634523" y="50284"/>
                  </a:cubicBezTo>
                  <a:cubicBezTo>
                    <a:pt x="595217" y="41085"/>
                    <a:pt x="555524" y="33549"/>
                    <a:pt x="515770" y="26534"/>
                  </a:cubicBezTo>
                  <a:cubicBezTo>
                    <a:pt x="488206" y="21670"/>
                    <a:pt x="460308" y="18914"/>
                    <a:pt x="432643" y="14658"/>
                  </a:cubicBezTo>
                  <a:cubicBezTo>
                    <a:pt x="408845" y="10997"/>
                    <a:pt x="385142" y="6741"/>
                    <a:pt x="361391" y="2783"/>
                  </a:cubicBezTo>
                  <a:cubicBezTo>
                    <a:pt x="250555" y="6741"/>
                    <a:pt x="138816" y="0"/>
                    <a:pt x="28882" y="14658"/>
                  </a:cubicBezTo>
                  <a:cubicBezTo>
                    <a:pt x="14735" y="16544"/>
                    <a:pt x="6551" y="36082"/>
                    <a:pt x="5131" y="50284"/>
                  </a:cubicBezTo>
                  <a:cubicBezTo>
                    <a:pt x="0" y="101599"/>
                    <a:pt x="11182" y="133548"/>
                    <a:pt x="40757" y="169038"/>
                  </a:cubicBezTo>
                  <a:cubicBezTo>
                    <a:pt x="51508" y="181940"/>
                    <a:pt x="62717" y="194903"/>
                    <a:pt x="76383" y="204664"/>
                  </a:cubicBezTo>
                  <a:cubicBezTo>
                    <a:pt x="128616" y="241973"/>
                    <a:pt x="121715" y="219775"/>
                    <a:pt x="183261" y="240290"/>
                  </a:cubicBezTo>
                  <a:cubicBezTo>
                    <a:pt x="223707" y="253772"/>
                    <a:pt x="259809" y="281762"/>
                    <a:pt x="302014" y="287791"/>
                  </a:cubicBezTo>
                  <a:cubicBezTo>
                    <a:pt x="408978" y="303071"/>
                    <a:pt x="357532" y="295064"/>
                    <a:pt x="456394" y="311541"/>
                  </a:cubicBezTo>
                  <a:cubicBezTo>
                    <a:pt x="575147" y="307583"/>
                    <a:pt x="694052" y="306854"/>
                    <a:pt x="812653" y="299666"/>
                  </a:cubicBezTo>
                  <a:cubicBezTo>
                    <a:pt x="825148" y="298909"/>
                    <a:pt x="835866" y="289410"/>
                    <a:pt x="848279" y="287791"/>
                  </a:cubicBezTo>
                  <a:cubicBezTo>
                    <a:pt x="1093663" y="255784"/>
                    <a:pt x="1085786" y="344347"/>
                    <a:pt x="1085786" y="240290"/>
                  </a:cubicBezTo>
                </a:path>
              </a:pathLst>
            </a:cu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9037"/>
            <a:ext cx="4038600" cy="49069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HTTPModule – Plugging into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Already configured HTTPModules in </a:t>
            </a:r>
            <a:r>
              <a:rPr lang="en-US" sz="1600" dirty="0" smtClean="0">
                <a:hlinkClick r:id="rId2" action="ppaction://hlinkfile"/>
              </a:rPr>
              <a:t>global web.config</a:t>
            </a:r>
            <a:endParaRPr lang="en-US" sz="1600" dirty="0" smtClean="0"/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Add New Project (Class Library)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200" dirty="0" smtClean="0"/>
              <a:t>using System.Web;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200" dirty="0" smtClean="0"/>
              <a:t>implements IHttpModule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200" dirty="0" err="1" smtClean="0"/>
              <a:t>httpModuleBegin</a:t>
            </a:r>
            <a:r>
              <a:rPr lang="en-US" sz="1200" dirty="0" smtClean="0"/>
              <a:t> </a:t>
            </a:r>
            <a:r>
              <a:rPr lang="en-US" sz="1200" dirty="0" smtClean="0"/>
              <a:t>event handler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200" dirty="0" smtClean="0"/>
              <a:t>httpModuleEnd event </a:t>
            </a:r>
            <a:r>
              <a:rPr lang="en-US" sz="1200" dirty="0" smtClean="0"/>
              <a:t>handler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Configure &lt;</a:t>
            </a:r>
            <a:r>
              <a:rPr lang="en-US" sz="1600" dirty="0" err="1" smtClean="0"/>
              <a:t>httpModules</a:t>
            </a:r>
            <a:r>
              <a:rPr lang="en-US" sz="1600" dirty="0" smtClean="0"/>
              <a:t>&gt; in </a:t>
            </a:r>
            <a:r>
              <a:rPr lang="en-US" sz="1600" dirty="0" err="1" smtClean="0"/>
              <a:t>web.config</a:t>
            </a:r>
            <a:endParaRPr lang="en-US" sz="1600" dirty="0" smtClean="0"/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View Default.aspx in browser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1033" name="Picture 9" descr="C:\Documents and Settings\Osama A. Morad\Local Settings\Temporary Internet Files\Content.IE5\SEGF2V3N\MPj042281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58109" y="1371600"/>
            <a:ext cx="301878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HTTPHandler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sp>
        <p:nvSpPr>
          <p:cNvPr id="12" name="Rounded Rectangle 11"/>
          <p:cNvSpPr/>
          <p:nvPr/>
        </p:nvSpPr>
        <p:spPr>
          <a:xfrm>
            <a:off x="3505200" y="1447800"/>
            <a:ext cx="1073285" cy="33909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HTTPHanlder</a:t>
            </a:r>
          </a:p>
        </p:txBody>
      </p:sp>
      <p:sp>
        <p:nvSpPr>
          <p:cNvPr id="14" name="Right Arrow 13"/>
          <p:cNvSpPr/>
          <p:nvPr/>
        </p:nvSpPr>
        <p:spPr>
          <a:xfrm rot="5400000">
            <a:off x="4191000" y="2819400"/>
            <a:ext cx="5334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21" name="Group 45"/>
          <p:cNvGrpSpPr/>
          <p:nvPr/>
        </p:nvGrpSpPr>
        <p:grpSpPr>
          <a:xfrm>
            <a:off x="609600" y="1478341"/>
            <a:ext cx="2514600" cy="2120681"/>
            <a:chOff x="6477000" y="1143001"/>
            <a:chExt cx="2133600" cy="2120681"/>
          </a:xfrm>
        </p:grpSpPr>
        <p:sp>
          <p:nvSpPr>
            <p:cNvPr id="22" name="TextBox 21"/>
            <p:cNvSpPr txBox="1"/>
            <p:nvPr/>
          </p:nvSpPr>
          <p:spPr>
            <a:xfrm>
              <a:off x="6477000" y="1447800"/>
              <a:ext cx="2133600" cy="1815882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End point (last stop) in handling request for dynamic resources</a:t>
              </a:r>
              <a:br>
                <a:rPr lang="en-US" sz="1600" dirty="0" smtClean="0"/>
              </a:br>
              <a:endParaRPr lang="en-US" sz="1600" dirty="0" smtClean="0"/>
            </a:p>
            <a:p>
              <a:r>
                <a:rPr lang="en-US" sz="1600" dirty="0" smtClean="0"/>
                <a:t>Different handlers for different content-type</a:t>
              </a:r>
            </a:p>
            <a:p>
              <a:endParaRPr lang="en-US" sz="1600" dirty="0" smtClean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477000" y="1143001"/>
              <a:ext cx="2133600" cy="369332"/>
            </a:xfrm>
            <a:prstGeom prst="rect">
              <a:avLst/>
            </a:prstGeom>
            <a:solidFill>
              <a:srgbClr val="333399"/>
            </a:solidFill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HTTPHandler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410200" y="1905000"/>
            <a:ext cx="297180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HTML Document (*.aspx)</a:t>
            </a:r>
          </a:p>
          <a:p>
            <a:r>
              <a:rPr lang="en-US" dirty="0" smtClean="0"/>
              <a:t>content-type: text/html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410200" y="3314700"/>
            <a:ext cx="297180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XML Document (*.asmx)</a:t>
            </a:r>
          </a:p>
          <a:p>
            <a:r>
              <a:rPr lang="en-US" dirty="0" smtClean="0"/>
              <a:t>content-type: text/xml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486400" y="4724400"/>
            <a:ext cx="2971800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Custom Document (*.custom)</a:t>
            </a:r>
          </a:p>
          <a:p>
            <a:r>
              <a:rPr lang="en-US" dirty="0" smtClean="0"/>
              <a:t>content-type: custom</a:t>
            </a:r>
            <a:endParaRPr lang="en-US" dirty="0"/>
          </a:p>
        </p:txBody>
      </p:sp>
      <p:cxnSp>
        <p:nvCxnSpPr>
          <p:cNvPr id="30" name="Elbow Connector 29"/>
          <p:cNvCxnSpPr>
            <a:stCxn id="24" idx="1"/>
            <a:endCxn id="14" idx="0"/>
          </p:cNvCxnSpPr>
          <p:nvPr/>
        </p:nvCxnSpPr>
        <p:spPr>
          <a:xfrm rot="10800000" flipV="1">
            <a:off x="4572000" y="2228166"/>
            <a:ext cx="838200" cy="857934"/>
          </a:xfrm>
          <a:prstGeom prst="bentConnector3">
            <a:avLst>
              <a:gd name="adj1" fmla="val 50000"/>
            </a:avLst>
          </a:prstGeom>
          <a:ln w="63500">
            <a:solidFill>
              <a:srgbClr val="33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25" idx="1"/>
            <a:endCxn id="14" idx="0"/>
          </p:cNvCxnSpPr>
          <p:nvPr/>
        </p:nvCxnSpPr>
        <p:spPr>
          <a:xfrm rot="10800000">
            <a:off x="4572000" y="3086100"/>
            <a:ext cx="838200" cy="551766"/>
          </a:xfrm>
          <a:prstGeom prst="bentConnector3">
            <a:avLst>
              <a:gd name="adj1" fmla="val 50000"/>
            </a:avLst>
          </a:prstGeom>
          <a:ln w="63500">
            <a:solidFill>
              <a:srgbClr val="33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6" idx="1"/>
            <a:endCxn id="14" idx="0"/>
          </p:cNvCxnSpPr>
          <p:nvPr/>
        </p:nvCxnSpPr>
        <p:spPr>
          <a:xfrm rot="10800000">
            <a:off x="4572000" y="3086101"/>
            <a:ext cx="914400" cy="2099965"/>
          </a:xfrm>
          <a:prstGeom prst="bentConnector3">
            <a:avLst>
              <a:gd name="adj1" fmla="val 55172"/>
            </a:avLst>
          </a:prstGeom>
          <a:ln w="63500">
            <a:solidFill>
              <a:srgbClr val="33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HTML HTTPHandler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15" name="Group 14"/>
          <p:cNvGrpSpPr/>
          <p:nvPr/>
        </p:nvGrpSpPr>
        <p:grpSpPr>
          <a:xfrm>
            <a:off x="3505200" y="1447800"/>
            <a:ext cx="4876800" cy="3814702"/>
            <a:chOff x="3505200" y="1447800"/>
            <a:chExt cx="4876800" cy="3814702"/>
          </a:xfrm>
        </p:grpSpPr>
        <p:sp>
          <p:nvSpPr>
            <p:cNvPr id="12" name="Rounded Rectangle 11"/>
            <p:cNvSpPr/>
            <p:nvPr/>
          </p:nvSpPr>
          <p:spPr>
            <a:xfrm>
              <a:off x="3505200" y="1447800"/>
              <a:ext cx="1073285" cy="33909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</a:rPr>
                <a:t>HTTPHanlder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 rot="5400000">
              <a:off x="4191000" y="2819400"/>
              <a:ext cx="5334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grpSp>
          <p:nvGrpSpPr>
            <p:cNvPr id="3" name="Group 45"/>
            <p:cNvGrpSpPr/>
            <p:nvPr/>
          </p:nvGrpSpPr>
          <p:grpSpPr>
            <a:xfrm>
              <a:off x="5562600" y="2895600"/>
              <a:ext cx="2514600" cy="2366902"/>
              <a:chOff x="6477000" y="1143001"/>
              <a:chExt cx="2133600" cy="2366902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6477000" y="1447800"/>
                <a:ext cx="2133600" cy="2062103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Executes and returns an HTML Document:</a:t>
                </a:r>
                <a:br>
                  <a:rPr lang="en-US" sz="1600" dirty="0" smtClean="0"/>
                </a:br>
                <a:endParaRPr lang="en-US" sz="1600" dirty="0" smtClean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 Structure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 Style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 Content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600" dirty="0" smtClean="0"/>
                  <a:t> Behavior</a:t>
                </a:r>
                <a:br>
                  <a:rPr lang="en-US" sz="1600" dirty="0" smtClean="0"/>
                </a:br>
                <a:endParaRPr lang="en-US" sz="1600" dirty="0" smtClean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477000" y="1143001"/>
                <a:ext cx="2133600" cy="369332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</a:rPr>
                  <a:t>HTML HTTPHandler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5410200" y="1905000"/>
              <a:ext cx="2971800" cy="646331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HTML Document (*.aspx)</a:t>
              </a:r>
            </a:p>
            <a:p>
              <a:r>
                <a:rPr lang="en-US" dirty="0" smtClean="0"/>
                <a:t>content-type: text/html</a:t>
              </a:r>
              <a:endParaRPr lang="en-US" dirty="0"/>
            </a:p>
          </p:txBody>
        </p:sp>
        <p:cxnSp>
          <p:nvCxnSpPr>
            <p:cNvPr id="30" name="Elbow Connector 29"/>
            <p:cNvCxnSpPr>
              <a:stCxn id="24" idx="1"/>
              <a:endCxn id="14" idx="0"/>
            </p:cNvCxnSpPr>
            <p:nvPr/>
          </p:nvCxnSpPr>
          <p:spPr>
            <a:xfrm rot="10800000" flipV="1">
              <a:off x="4572000" y="2228166"/>
              <a:ext cx="838200" cy="857934"/>
            </a:xfrm>
            <a:prstGeom prst="bentConnector3">
              <a:avLst>
                <a:gd name="adj1" fmla="val 50000"/>
              </a:avLst>
            </a:prstGeom>
            <a:ln w="63500">
              <a:solidFill>
                <a:srgbClr val="33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HTML HTTPHandler – Plugging into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6" name="Group 39"/>
          <p:cNvGrpSpPr/>
          <p:nvPr/>
        </p:nvGrpSpPr>
        <p:grpSpPr>
          <a:xfrm>
            <a:off x="4572000" y="4390072"/>
            <a:ext cx="4209393" cy="1782128"/>
            <a:chOff x="4876799" y="4191000"/>
            <a:chExt cx="3895725" cy="1782128"/>
          </a:xfrm>
        </p:grpSpPr>
        <p:sp>
          <p:nvSpPr>
            <p:cNvPr id="31" name="TextBox 30"/>
            <p:cNvSpPr txBox="1"/>
            <p:nvPr/>
          </p:nvSpPr>
          <p:spPr>
            <a:xfrm>
              <a:off x="4876800" y="4495800"/>
              <a:ext cx="3886200" cy="1477328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Inherit existing ASP.NET classes and modify their behavior via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 smtClean="0">
                  <a:solidFill>
                    <a:srgbClr val="333399"/>
                  </a:solidFill>
                </a:rPr>
                <a:t>Overriding their methods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 smtClean="0">
                  <a:solidFill>
                    <a:srgbClr val="333399"/>
                  </a:solidFill>
                </a:rPr>
                <a:t>Responding to their raised events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876799" y="4191000"/>
              <a:ext cx="3895725" cy="369332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b="1" dirty="0" smtClean="0">
                  <a:solidFill>
                    <a:schemeClr val="bg1"/>
                  </a:solidFill>
                </a:rPr>
                <a:t>Plugging into Approach 2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81000" y="1524000"/>
            <a:ext cx="3810000" cy="3657600"/>
            <a:chOff x="0" y="1447800"/>
            <a:chExt cx="3810000" cy="3657600"/>
          </a:xfrm>
        </p:grpSpPr>
        <p:sp>
          <p:nvSpPr>
            <p:cNvPr id="25" name="Rounded Rectangle 24"/>
            <p:cNvSpPr/>
            <p:nvPr/>
          </p:nvSpPr>
          <p:spPr>
            <a:xfrm>
              <a:off x="0" y="1447800"/>
              <a:ext cx="838504" cy="2777111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</a:rPr>
                <a:t>HTTPHanlder</a:t>
              </a:r>
            </a:p>
          </p:txBody>
        </p:sp>
        <p:sp>
          <p:nvSpPr>
            <p:cNvPr id="26" name="Right Arrow 25"/>
            <p:cNvSpPr/>
            <p:nvPr/>
          </p:nvSpPr>
          <p:spPr>
            <a:xfrm rot="5400000">
              <a:off x="525716" y="2575439"/>
              <a:ext cx="436849" cy="17859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grpSp>
          <p:nvGrpSpPr>
            <p:cNvPr id="27" name="Group 45"/>
            <p:cNvGrpSpPr/>
            <p:nvPr/>
          </p:nvGrpSpPr>
          <p:grpSpPr>
            <a:xfrm>
              <a:off x="1607344" y="3039891"/>
              <a:ext cx="1964531" cy="2065509"/>
              <a:chOff x="6477000" y="1143001"/>
              <a:chExt cx="2133600" cy="2522023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6477000" y="1447801"/>
                <a:ext cx="2133600" cy="2217223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Executes and returns an HTML Document:</a:t>
                </a:r>
                <a:br>
                  <a:rPr lang="en-US" sz="1400" dirty="0" smtClean="0"/>
                </a:br>
                <a:endParaRPr lang="en-US" sz="1400" dirty="0" smtClean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Structure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Style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Content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Behavior</a:t>
                </a:r>
                <a:br>
                  <a:rPr lang="en-US" sz="1400" dirty="0" smtClean="0"/>
                </a:br>
                <a:endParaRPr lang="en-US" sz="1400" dirty="0" smtClean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477000" y="1143001"/>
                <a:ext cx="2133600" cy="375801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HTML HTTPHandler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488281" y="1822242"/>
              <a:ext cx="2321719" cy="83099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HTML Document (*.aspx)</a:t>
              </a:r>
            </a:p>
            <a:p>
              <a:r>
                <a:rPr lang="en-US" sz="1600" dirty="0" smtClean="0"/>
                <a:t>content-type: text/html</a:t>
              </a:r>
              <a:endParaRPr lang="en-US" sz="1600" dirty="0"/>
            </a:p>
          </p:txBody>
        </p:sp>
        <p:cxnSp>
          <p:nvCxnSpPr>
            <p:cNvPr id="29" name="Elbow Connector 28"/>
            <p:cNvCxnSpPr>
              <a:stCxn id="28" idx="1"/>
              <a:endCxn id="26" idx="0"/>
            </p:cNvCxnSpPr>
            <p:nvPr/>
          </p:nvCxnSpPr>
          <p:spPr>
            <a:xfrm rot="10800000" flipV="1">
              <a:off x="833439" y="2237740"/>
              <a:ext cx="654843" cy="556123"/>
            </a:xfrm>
            <a:prstGeom prst="bentConnector3">
              <a:avLst>
                <a:gd name="adj1" fmla="val 50000"/>
              </a:avLst>
            </a:prstGeom>
            <a:ln w="63500">
              <a:solidFill>
                <a:srgbClr val="33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8"/>
          <p:cNvGrpSpPr/>
          <p:nvPr/>
        </p:nvGrpSpPr>
        <p:grpSpPr>
          <a:xfrm>
            <a:off x="4572000" y="1143000"/>
            <a:ext cx="4210050" cy="1740932"/>
            <a:chOff x="533400" y="4202668"/>
            <a:chExt cx="4210050" cy="1740932"/>
          </a:xfrm>
        </p:grpSpPr>
        <p:sp>
          <p:nvSpPr>
            <p:cNvPr id="36" name="TextBox 35"/>
            <p:cNvSpPr txBox="1"/>
            <p:nvPr/>
          </p:nvSpPr>
          <p:spPr>
            <a:xfrm>
              <a:off x="533400" y="4514671"/>
              <a:ext cx="4191000" cy="1428929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no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Implement given Interfaces with your own VB/CS classes,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Configure them into ASP.NET Runtime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33400" y="4202668"/>
              <a:ext cx="4210050" cy="369332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b="1" dirty="0" smtClean="0">
                  <a:solidFill>
                    <a:schemeClr val="bg1"/>
                  </a:solidFill>
                </a:rPr>
                <a:t>Plugging into Approach 1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8"/>
          <p:cNvGrpSpPr/>
          <p:nvPr/>
        </p:nvGrpSpPr>
        <p:grpSpPr>
          <a:xfrm>
            <a:off x="4572000" y="2981977"/>
            <a:ext cx="4210050" cy="1285223"/>
            <a:chOff x="533400" y="4155709"/>
            <a:chExt cx="4210050" cy="1787891"/>
          </a:xfrm>
        </p:grpSpPr>
        <p:sp>
          <p:nvSpPr>
            <p:cNvPr id="41" name="TextBox 40"/>
            <p:cNvSpPr txBox="1"/>
            <p:nvPr/>
          </p:nvSpPr>
          <p:spPr>
            <a:xfrm>
              <a:off x="533400" y="4514671"/>
              <a:ext cx="4191000" cy="1428929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no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Implement given Interfaces with your own VB/CS classes,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Auto Configure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33400" y="4155709"/>
              <a:ext cx="4210050" cy="470967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sz="1600" b="1" dirty="0" smtClean="0">
                  <a:solidFill>
                    <a:schemeClr val="bg1"/>
                  </a:solidFill>
                </a:rPr>
                <a:t>Plugging into Approach 1.5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HTML HTTPHandler – Plugging into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4" name="Group 33"/>
          <p:cNvGrpSpPr/>
          <p:nvPr/>
        </p:nvGrpSpPr>
        <p:grpSpPr>
          <a:xfrm>
            <a:off x="381000" y="1524000"/>
            <a:ext cx="3810000" cy="3657600"/>
            <a:chOff x="0" y="1447800"/>
            <a:chExt cx="3810000" cy="3657600"/>
          </a:xfrm>
        </p:grpSpPr>
        <p:sp>
          <p:nvSpPr>
            <p:cNvPr id="25" name="Rounded Rectangle 24"/>
            <p:cNvSpPr/>
            <p:nvPr/>
          </p:nvSpPr>
          <p:spPr>
            <a:xfrm>
              <a:off x="0" y="1447800"/>
              <a:ext cx="838504" cy="2777111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</a:rPr>
                <a:t>HTTPHanlder</a:t>
              </a:r>
            </a:p>
          </p:txBody>
        </p:sp>
        <p:sp>
          <p:nvSpPr>
            <p:cNvPr id="26" name="Right Arrow 25"/>
            <p:cNvSpPr/>
            <p:nvPr/>
          </p:nvSpPr>
          <p:spPr>
            <a:xfrm rot="5400000">
              <a:off x="525716" y="2575439"/>
              <a:ext cx="436849" cy="17859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grpSp>
          <p:nvGrpSpPr>
            <p:cNvPr id="6" name="Group 45"/>
            <p:cNvGrpSpPr/>
            <p:nvPr/>
          </p:nvGrpSpPr>
          <p:grpSpPr>
            <a:xfrm>
              <a:off x="1607344" y="3039891"/>
              <a:ext cx="1964531" cy="2065509"/>
              <a:chOff x="6477000" y="1143001"/>
              <a:chExt cx="2133600" cy="2522023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6477000" y="1447801"/>
                <a:ext cx="2133600" cy="2217223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Executes and returns an HTML Document:</a:t>
                </a:r>
                <a:br>
                  <a:rPr lang="en-US" sz="1400" dirty="0" smtClean="0"/>
                </a:br>
                <a:endParaRPr lang="en-US" sz="1400" dirty="0" smtClean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Structure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Style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Content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Behavior</a:t>
                </a:r>
                <a:br>
                  <a:rPr lang="en-US" sz="1400" dirty="0" smtClean="0"/>
                </a:br>
                <a:endParaRPr lang="en-US" sz="1400" dirty="0" smtClean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477000" y="1143001"/>
                <a:ext cx="2133600" cy="375801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HTML HTTPHandler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488281" y="1822242"/>
              <a:ext cx="2321719" cy="83099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HTML Document (*.aspx)</a:t>
              </a:r>
            </a:p>
            <a:p>
              <a:r>
                <a:rPr lang="en-US" sz="1600" dirty="0" smtClean="0"/>
                <a:t>content-type: text/html</a:t>
              </a:r>
              <a:endParaRPr lang="en-US" sz="1600" dirty="0"/>
            </a:p>
          </p:txBody>
        </p:sp>
        <p:cxnSp>
          <p:nvCxnSpPr>
            <p:cNvPr id="29" name="Elbow Connector 28"/>
            <p:cNvCxnSpPr>
              <a:stCxn id="28" idx="1"/>
              <a:endCxn id="26" idx="0"/>
            </p:cNvCxnSpPr>
            <p:nvPr/>
          </p:nvCxnSpPr>
          <p:spPr>
            <a:xfrm rot="10800000" flipV="1">
              <a:off x="833439" y="2237740"/>
              <a:ext cx="654843" cy="556123"/>
            </a:xfrm>
            <a:prstGeom prst="bentConnector3">
              <a:avLst>
                <a:gd name="adj1" fmla="val 50000"/>
              </a:avLst>
            </a:prstGeom>
            <a:ln w="63500">
              <a:solidFill>
                <a:srgbClr val="33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8"/>
          <p:cNvGrpSpPr/>
          <p:nvPr/>
        </p:nvGrpSpPr>
        <p:grpSpPr>
          <a:xfrm>
            <a:off x="4572000" y="1457977"/>
            <a:ext cx="4210050" cy="1285223"/>
            <a:chOff x="533400" y="4155709"/>
            <a:chExt cx="4210050" cy="1787891"/>
          </a:xfrm>
        </p:grpSpPr>
        <p:sp>
          <p:nvSpPr>
            <p:cNvPr id="41" name="TextBox 40"/>
            <p:cNvSpPr txBox="1"/>
            <p:nvPr/>
          </p:nvSpPr>
          <p:spPr>
            <a:xfrm>
              <a:off x="533400" y="4514671"/>
              <a:ext cx="4191000" cy="1428929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no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Implement given Interfaces with your own VB/CS classes,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Auto Configure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33400" y="4155709"/>
              <a:ext cx="4210050" cy="470967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sz="1600" b="1" dirty="0" smtClean="0">
                  <a:solidFill>
                    <a:schemeClr val="bg1"/>
                  </a:solidFill>
                </a:rPr>
                <a:t>Plugging into Approach 1.5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800601" y="3276600"/>
            <a:ext cx="4114799" cy="2819400"/>
            <a:chOff x="4800601" y="3276600"/>
            <a:chExt cx="4114799" cy="2819400"/>
          </a:xfrm>
        </p:grpSpPr>
        <p:grpSp>
          <p:nvGrpSpPr>
            <p:cNvPr id="21" name="Group 20"/>
            <p:cNvGrpSpPr/>
            <p:nvPr/>
          </p:nvGrpSpPr>
          <p:grpSpPr>
            <a:xfrm>
              <a:off x="4800601" y="3276600"/>
              <a:ext cx="3809999" cy="2819400"/>
              <a:chOff x="4800601" y="3276600"/>
              <a:chExt cx="3809999" cy="2819400"/>
            </a:xfrm>
          </p:grpSpPr>
          <p:grpSp>
            <p:nvGrpSpPr>
              <p:cNvPr id="22" name="Group 39"/>
              <p:cNvGrpSpPr/>
              <p:nvPr/>
            </p:nvGrpSpPr>
            <p:grpSpPr>
              <a:xfrm>
                <a:off x="4838700" y="3276600"/>
                <a:ext cx="2628900" cy="1332635"/>
                <a:chOff x="4876799" y="3733800"/>
                <a:chExt cx="4480084" cy="1332635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4876799" y="4112328"/>
                  <a:ext cx="4480082" cy="954107"/>
                </a:xfrm>
                <a:prstGeom prst="rect">
                  <a:avLst/>
                </a:prstGeom>
                <a:noFill/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/>
                  <a:r>
                    <a:rPr lang="en-US" sz="1400" dirty="0" smtClean="0">
                      <a:solidFill>
                        <a:srgbClr val="333399"/>
                      </a:solidFill>
                    </a:rPr>
                    <a:t>ProcessRequest(HttpContext) </a:t>
                  </a:r>
                </a:p>
                <a:p>
                  <a:pPr marL="342900" indent="-342900"/>
                  <a:r>
                    <a:rPr lang="en-US" sz="1400" dirty="0" smtClean="0">
                      <a:solidFill>
                        <a:srgbClr val="333399"/>
                      </a:solidFill>
                    </a:rPr>
                    <a:t>// handle the request</a:t>
                  </a:r>
                </a:p>
                <a:p>
                  <a:pPr marL="342900" indent="-342900"/>
                  <a:endParaRPr lang="en-US" sz="1400" dirty="0" smtClean="0">
                    <a:solidFill>
                      <a:srgbClr val="333399"/>
                    </a:solidFill>
                  </a:endParaRPr>
                </a:p>
                <a:p>
                  <a:pPr marL="342900" indent="-342900"/>
                  <a:r>
                    <a:rPr lang="en-US" sz="1400" dirty="0" smtClean="0">
                      <a:solidFill>
                        <a:srgbClr val="333399"/>
                      </a:solidFill>
                    </a:rPr>
                    <a:t>IsResuable</a:t>
                  </a:r>
                  <a:endParaRPr lang="en-US" sz="1400" dirty="0">
                    <a:solidFill>
                      <a:srgbClr val="333399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4876799" y="3733800"/>
                  <a:ext cx="4480084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 algn="ctr"/>
                  <a:r>
                    <a:rPr lang="en-US" b="1" dirty="0" smtClean="0">
                      <a:solidFill>
                        <a:srgbClr val="333399"/>
                      </a:solidFill>
                    </a:rPr>
                    <a:t>IHttpHanlder</a:t>
                  </a:r>
                  <a:endParaRPr lang="en-US" b="1" dirty="0">
                    <a:solidFill>
                      <a:srgbClr val="333399"/>
                    </a:solidFill>
                  </a:endParaRPr>
                </a:p>
              </p:txBody>
            </p:sp>
          </p:grpSp>
          <p:grpSp>
            <p:nvGrpSpPr>
              <p:cNvPr id="23" name="Group 39"/>
              <p:cNvGrpSpPr/>
              <p:nvPr/>
            </p:nvGrpSpPr>
            <p:grpSpPr>
              <a:xfrm>
                <a:off x="4800601" y="5117068"/>
                <a:ext cx="2558956" cy="750332"/>
                <a:chOff x="4811869" y="4267200"/>
                <a:chExt cx="4360887" cy="750332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4811869" y="4648200"/>
                  <a:ext cx="4350225" cy="369332"/>
                </a:xfrm>
                <a:prstGeom prst="rect">
                  <a:avLst/>
                </a:prstGeom>
                <a:noFill/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/>
                  <a:endParaRPr lang="en-US" dirty="0">
                    <a:solidFill>
                      <a:srgbClr val="333399"/>
                    </a:solidFill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811869" y="4267200"/>
                  <a:ext cx="4360887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333399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marL="342900" indent="-342900" algn="ctr"/>
                  <a:r>
                    <a:rPr lang="en-US" b="1" dirty="0" smtClean="0">
                      <a:solidFill>
                        <a:srgbClr val="333399"/>
                      </a:solidFill>
                    </a:rPr>
                    <a:t>*.</a:t>
                  </a:r>
                  <a:r>
                    <a:rPr lang="en-US" sz="1600" b="1" dirty="0" smtClean="0">
                      <a:solidFill>
                        <a:srgbClr val="333399"/>
                      </a:solidFill>
                    </a:rPr>
                    <a:t>ashx-based</a:t>
                  </a:r>
                  <a:r>
                    <a:rPr lang="en-US" b="1" dirty="0" smtClean="0">
                      <a:solidFill>
                        <a:srgbClr val="333399"/>
                      </a:solidFill>
                    </a:rPr>
                    <a:t> Class</a:t>
                  </a:r>
                  <a:endParaRPr lang="en-US" b="1" dirty="0">
                    <a:solidFill>
                      <a:srgbClr val="333399"/>
                    </a:solidFill>
                  </a:endParaRPr>
                </a:p>
              </p:txBody>
            </p:sp>
          </p:grpSp>
          <p:cxnSp>
            <p:nvCxnSpPr>
              <p:cNvPr id="24" name="Straight Arrow Connector 23"/>
              <p:cNvCxnSpPr>
                <a:endCxn id="42" idx="2"/>
              </p:cNvCxnSpPr>
              <p:nvPr/>
            </p:nvCxnSpPr>
            <p:spPr>
              <a:xfrm rot="16200000" flipV="1">
                <a:off x="5902225" y="4860161"/>
                <a:ext cx="519503" cy="17652"/>
              </a:xfrm>
              <a:prstGeom prst="straightConnector1">
                <a:avLst/>
              </a:prstGeom>
              <a:ln w="63500">
                <a:solidFill>
                  <a:srgbClr val="33339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oup 58"/>
              <p:cNvGrpSpPr/>
              <p:nvPr/>
            </p:nvGrpSpPr>
            <p:grpSpPr>
              <a:xfrm>
                <a:off x="7696200" y="4888468"/>
                <a:ext cx="914400" cy="1207532"/>
                <a:chOff x="7620000" y="4736068"/>
                <a:chExt cx="914400" cy="1207532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7658100" y="5105400"/>
                  <a:ext cx="838200" cy="8382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7620000" y="4736068"/>
                  <a:ext cx="914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 smtClean="0">
                      <a:solidFill>
                        <a:srgbClr val="333399"/>
                      </a:solidFill>
                    </a:rPr>
                    <a:t>*.ashx</a:t>
                  </a:r>
                  <a:endParaRPr lang="en-US" dirty="0">
                    <a:solidFill>
                      <a:srgbClr val="333399"/>
                    </a:solidFill>
                  </a:endParaRPr>
                </a:p>
              </p:txBody>
            </p:sp>
          </p:grpSp>
          <p:cxnSp>
            <p:nvCxnSpPr>
              <p:cNvPr id="34" name="Straight Connector 33"/>
              <p:cNvCxnSpPr>
                <a:stCxn id="35" idx="1"/>
                <a:endCxn id="39" idx="3"/>
              </p:cNvCxnSpPr>
              <p:nvPr/>
            </p:nvCxnSpPr>
            <p:spPr>
              <a:xfrm rot="10800000" flipV="1">
                <a:off x="7353300" y="5676900"/>
                <a:ext cx="381001" cy="5834"/>
              </a:xfrm>
              <a:prstGeom prst="line">
                <a:avLst/>
              </a:prstGeom>
              <a:ln w="38100">
                <a:solidFill>
                  <a:srgbClr val="333399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53325" y="4191000"/>
              <a:ext cx="1362075" cy="36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" name="Freeform 30"/>
            <p:cNvSpPr/>
            <p:nvPr/>
          </p:nvSpPr>
          <p:spPr>
            <a:xfrm>
              <a:off x="7650307" y="4343400"/>
              <a:ext cx="1173863" cy="289956"/>
            </a:xfrm>
            <a:custGeom>
              <a:avLst/>
              <a:gdLst>
                <a:gd name="connsiteX0" fmla="*/ 1080654 w 1173863"/>
                <a:gd name="connsiteY0" fmla="*/ 71252 h 391886"/>
                <a:gd name="connsiteX1" fmla="*/ 902524 w 1173863"/>
                <a:gd name="connsiteY1" fmla="*/ 47501 h 391886"/>
                <a:gd name="connsiteX2" fmla="*/ 807522 w 1173863"/>
                <a:gd name="connsiteY2" fmla="*/ 23751 h 391886"/>
                <a:gd name="connsiteX3" fmla="*/ 581891 w 1173863"/>
                <a:gd name="connsiteY3" fmla="*/ 0 h 391886"/>
                <a:gd name="connsiteX4" fmla="*/ 59376 w 1173863"/>
                <a:gd name="connsiteY4" fmla="*/ 11875 h 391886"/>
                <a:gd name="connsiteX5" fmla="*/ 23750 w 1173863"/>
                <a:gd name="connsiteY5" fmla="*/ 35626 h 391886"/>
                <a:gd name="connsiteX6" fmla="*/ 0 w 1173863"/>
                <a:gd name="connsiteY6" fmla="*/ 71252 h 391886"/>
                <a:gd name="connsiteX7" fmla="*/ 23750 w 1173863"/>
                <a:gd name="connsiteY7" fmla="*/ 190005 h 391886"/>
                <a:gd name="connsiteX8" fmla="*/ 71252 w 1173863"/>
                <a:gd name="connsiteY8" fmla="*/ 237507 h 391886"/>
                <a:gd name="connsiteX9" fmla="*/ 118753 w 1173863"/>
                <a:gd name="connsiteY9" fmla="*/ 273133 h 391886"/>
                <a:gd name="connsiteX10" fmla="*/ 225631 w 1173863"/>
                <a:gd name="connsiteY10" fmla="*/ 320634 h 391886"/>
                <a:gd name="connsiteX11" fmla="*/ 273132 w 1173863"/>
                <a:gd name="connsiteY11" fmla="*/ 344385 h 391886"/>
                <a:gd name="connsiteX12" fmla="*/ 356260 w 1173863"/>
                <a:gd name="connsiteY12" fmla="*/ 368135 h 391886"/>
                <a:gd name="connsiteX13" fmla="*/ 498763 w 1173863"/>
                <a:gd name="connsiteY13" fmla="*/ 391886 h 391886"/>
                <a:gd name="connsiteX14" fmla="*/ 819397 w 1173863"/>
                <a:gd name="connsiteY14" fmla="*/ 380011 h 391886"/>
                <a:gd name="connsiteX15" fmla="*/ 950026 w 1173863"/>
                <a:gd name="connsiteY15" fmla="*/ 344385 h 391886"/>
                <a:gd name="connsiteX16" fmla="*/ 997527 w 1173863"/>
                <a:gd name="connsiteY16" fmla="*/ 332509 h 391886"/>
                <a:gd name="connsiteX17" fmla="*/ 1128156 w 1173863"/>
                <a:gd name="connsiteY17" fmla="*/ 273133 h 391886"/>
                <a:gd name="connsiteX18" fmla="*/ 1151906 w 1173863"/>
                <a:gd name="connsiteY18" fmla="*/ 118753 h 39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73863" h="391886">
                  <a:moveTo>
                    <a:pt x="1080654" y="71252"/>
                  </a:moveTo>
                  <a:cubicBezTo>
                    <a:pt x="985008" y="39371"/>
                    <a:pt x="1113858" y="79201"/>
                    <a:pt x="902524" y="47501"/>
                  </a:cubicBezTo>
                  <a:cubicBezTo>
                    <a:pt x="870243" y="42659"/>
                    <a:pt x="840051" y="26462"/>
                    <a:pt x="807522" y="23751"/>
                  </a:cubicBezTo>
                  <a:cubicBezTo>
                    <a:pt x="637124" y="9550"/>
                    <a:pt x="712205" y="18616"/>
                    <a:pt x="581891" y="0"/>
                  </a:cubicBezTo>
                  <a:cubicBezTo>
                    <a:pt x="407719" y="3958"/>
                    <a:pt x="233239" y="777"/>
                    <a:pt x="59376" y="11875"/>
                  </a:cubicBezTo>
                  <a:cubicBezTo>
                    <a:pt x="45133" y="12784"/>
                    <a:pt x="33842" y="25534"/>
                    <a:pt x="23750" y="35626"/>
                  </a:cubicBezTo>
                  <a:cubicBezTo>
                    <a:pt x="13658" y="45718"/>
                    <a:pt x="7917" y="59377"/>
                    <a:pt x="0" y="71252"/>
                  </a:cubicBezTo>
                  <a:cubicBezTo>
                    <a:pt x="7917" y="110836"/>
                    <a:pt x="7848" y="152901"/>
                    <a:pt x="23750" y="190005"/>
                  </a:cubicBezTo>
                  <a:cubicBezTo>
                    <a:pt x="32571" y="210587"/>
                    <a:pt x="54400" y="222761"/>
                    <a:pt x="71252" y="237507"/>
                  </a:cubicBezTo>
                  <a:cubicBezTo>
                    <a:pt x="86147" y="250540"/>
                    <a:pt x="101969" y="262643"/>
                    <a:pt x="118753" y="273133"/>
                  </a:cubicBezTo>
                  <a:cubicBezTo>
                    <a:pt x="154729" y="295618"/>
                    <a:pt x="186655" y="303311"/>
                    <a:pt x="225631" y="320634"/>
                  </a:cubicBezTo>
                  <a:cubicBezTo>
                    <a:pt x="241808" y="327824"/>
                    <a:pt x="256495" y="338335"/>
                    <a:pt x="273132" y="344385"/>
                  </a:cubicBezTo>
                  <a:cubicBezTo>
                    <a:pt x="300215" y="354233"/>
                    <a:pt x="328060" y="362198"/>
                    <a:pt x="356260" y="368135"/>
                  </a:cubicBezTo>
                  <a:cubicBezTo>
                    <a:pt x="403383" y="378056"/>
                    <a:pt x="498763" y="391886"/>
                    <a:pt x="498763" y="391886"/>
                  </a:cubicBezTo>
                  <a:cubicBezTo>
                    <a:pt x="605641" y="387928"/>
                    <a:pt x="712836" y="389145"/>
                    <a:pt x="819397" y="380011"/>
                  </a:cubicBezTo>
                  <a:cubicBezTo>
                    <a:pt x="879864" y="374828"/>
                    <a:pt x="901333" y="358297"/>
                    <a:pt x="950026" y="344385"/>
                  </a:cubicBezTo>
                  <a:cubicBezTo>
                    <a:pt x="965719" y="339901"/>
                    <a:pt x="982044" y="337670"/>
                    <a:pt x="997527" y="332509"/>
                  </a:cubicBezTo>
                  <a:cubicBezTo>
                    <a:pt x="1047953" y="315700"/>
                    <a:pt x="1079700" y="297361"/>
                    <a:pt x="1128156" y="273133"/>
                  </a:cubicBezTo>
                  <a:cubicBezTo>
                    <a:pt x="1173863" y="204570"/>
                    <a:pt x="1151906" y="251779"/>
                    <a:pt x="1151906" y="118753"/>
                  </a:cubicBezTo>
                </a:path>
              </a:pathLst>
            </a:cu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1033" name="Picture 9" descr="C:\Documents and Settings\Osama A. Morad\Local Settings\Temporary Internet Files\Content.IE5\SEGF2V3N\MPj042281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8109" y="1371600"/>
            <a:ext cx="3018782" cy="4525963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9037"/>
            <a:ext cx="4114800" cy="49069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HTML HTTPHandler – Plugging into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Already configured HTTPHandlers in </a:t>
            </a:r>
            <a:r>
              <a:rPr lang="en-US" sz="1800" dirty="0" smtClean="0">
                <a:hlinkClick r:id="rId3" action="ppaction://hlinkfile"/>
              </a:rPr>
              <a:t>global web.config</a:t>
            </a:r>
            <a:r>
              <a:rPr lang="en-US" sz="1800" dirty="0" smtClean="0"/>
              <a:t> (trace.axd handler).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Add New Generic Handler (ashx file)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using System.Web;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implements IHttpHandler</a:t>
            </a:r>
          </a:p>
          <a:p>
            <a:pPr lvl="2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400" dirty="0" smtClean="0"/>
              <a:t>Implement ProcessRequest() method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View Handler.ashx in browser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 background: 25+ years IT experience, UNIX, C, Java, OOAD, XML, databases, </a:t>
            </a:r>
            <a:r>
              <a:rPr lang="en-US" baseline="0" dirty="0" smtClean="0"/>
              <a:t>Networking, .NET</a:t>
            </a:r>
            <a:endParaRPr lang="en-US" dirty="0" smtClean="0"/>
          </a:p>
          <a:p>
            <a:r>
              <a:rPr lang="en-US" dirty="0" smtClean="0"/>
              <a:t>Academic background: EE, BME, CS, ISD</a:t>
            </a:r>
          </a:p>
          <a:p>
            <a:r>
              <a:rPr lang="en-US" dirty="0" smtClean="0"/>
              <a:t>Involved in .NET since 2001</a:t>
            </a:r>
          </a:p>
          <a:p>
            <a:r>
              <a:rPr lang="en-US" dirty="0" smtClean="0"/>
              <a:t>Member of the executive team of CMAP</a:t>
            </a:r>
          </a:p>
          <a:p>
            <a:r>
              <a:rPr lang="en-US" dirty="0" smtClean="0"/>
              <a:t>Founder and CEO of Morad Learning, Inc.</a:t>
            </a:r>
          </a:p>
          <a:p>
            <a:r>
              <a:rPr lang="en-US" dirty="0" smtClean="0"/>
              <a:t>Married, two kids, live in Columbia, Maryland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Page HTML </a:t>
            </a:r>
            <a:r>
              <a:rPr lang="en-US" sz="3200" dirty="0" err="1" smtClean="0"/>
              <a:t>HTTPHandler</a:t>
            </a:r>
            <a:r>
              <a:rPr lang="en-US" sz="3200" dirty="0" smtClean="0"/>
              <a:t> Models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5943600" cy="48307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Rendering (HTML Generating) Model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No need to low-level code for HTML SSCB. </a:t>
            </a:r>
            <a:r>
              <a:rPr lang="en-US" sz="1200" b="1" dirty="0" smtClean="0">
                <a:solidFill>
                  <a:srgbClr val="FF0000"/>
                </a:solidFill>
              </a:rPr>
              <a:t>Program </a:t>
            </a:r>
            <a:r>
              <a:rPr lang="en-US" sz="1200" b="1" dirty="0" smtClean="0">
                <a:solidFill>
                  <a:srgbClr val="FF0000"/>
                </a:solidFill>
              </a:rPr>
              <a:t>something else </a:t>
            </a:r>
            <a:r>
              <a:rPr lang="en-US" sz="1200" b="1" dirty="0" smtClean="0">
                <a:solidFill>
                  <a:srgbClr val="FF0000"/>
                </a:solidFill>
              </a:rPr>
              <a:t>(Server Controls) </a:t>
            </a:r>
            <a:r>
              <a:rPr lang="en-US" sz="1200" dirty="0" smtClean="0"/>
              <a:t>to generate HTML hierarchically and </a:t>
            </a:r>
            <a:r>
              <a:rPr lang="en-US" sz="1200" dirty="0" err="1" smtClean="0"/>
              <a:t>positionally</a:t>
            </a:r>
            <a:r>
              <a:rPr lang="en-US" sz="1200" dirty="0" smtClean="0"/>
              <a:t> (HTML abstraction)</a:t>
            </a:r>
            <a:endParaRPr lang="en-US" sz="1200" dirty="0" smtClean="0"/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Distributed rendering: </a:t>
            </a:r>
            <a:r>
              <a:rPr lang="en-US" sz="1200" dirty="0" smtClean="0"/>
              <a:t>every control is responsible for its own SSCB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Programming Model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Object-Oriented controls initialized from HTTPRequest and generated SSCB streamed to </a:t>
            </a:r>
            <a:r>
              <a:rPr lang="en-US" sz="1200" dirty="0" err="1" smtClean="0"/>
              <a:t>HTTPResponse</a:t>
            </a:r>
            <a:r>
              <a:rPr lang="en-US" sz="1200" dirty="0" smtClean="0"/>
              <a:t> (HTTP abstraction)</a:t>
            </a:r>
            <a:endParaRPr lang="en-US" sz="1200" dirty="0" smtClean="0"/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Declarative programming mostly for SSB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Code (VB/CS) programming mostly for C (content)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Execution Model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Page runs when requested on its own (Page Life Cycle)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Can customize via event handlers for client side or server side events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Additional Services via Controls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Validation Controls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Data Source Controls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endParaRPr lang="en-US" sz="1600" dirty="0"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9" name="Group 8"/>
          <p:cNvGrpSpPr/>
          <p:nvPr/>
        </p:nvGrpSpPr>
        <p:grpSpPr>
          <a:xfrm>
            <a:off x="6646069" y="2590800"/>
            <a:ext cx="1964531" cy="2065509"/>
            <a:chOff x="6096000" y="2590800"/>
            <a:chExt cx="1964531" cy="2065509"/>
          </a:xfrm>
        </p:grpSpPr>
        <p:sp>
          <p:nvSpPr>
            <p:cNvPr id="7" name="TextBox 6"/>
            <p:cNvSpPr txBox="1"/>
            <p:nvPr/>
          </p:nvSpPr>
          <p:spPr>
            <a:xfrm>
              <a:off x="6096000" y="2840428"/>
              <a:ext cx="1964531" cy="1815881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Executes and returns an HTML Document: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S</a:t>
              </a:r>
              <a:r>
                <a:rPr lang="en-US" sz="1400" dirty="0" smtClean="0"/>
                <a:t>tructure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S</a:t>
              </a:r>
              <a:r>
                <a:rPr lang="en-US" sz="1400" dirty="0" smtClean="0"/>
                <a:t>tyle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C</a:t>
              </a:r>
              <a:r>
                <a:rPr lang="en-US" sz="1400" dirty="0" smtClean="0"/>
                <a:t>ontent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B</a:t>
              </a:r>
              <a:r>
                <a:rPr lang="en-US" sz="1400" dirty="0" smtClean="0"/>
                <a:t>ehavior</a:t>
              </a:r>
              <a:br>
                <a:rPr lang="en-US" sz="1400" dirty="0" smtClean="0"/>
              </a:br>
              <a:endParaRPr lang="en-US" sz="1400" dirty="0" smtClean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96000" y="2590800"/>
              <a:ext cx="1964531" cy="307777"/>
            </a:xfrm>
            <a:prstGeom prst="rect">
              <a:avLst/>
            </a:prstGeom>
            <a:solidFill>
              <a:srgbClr val="333399"/>
            </a:solidFill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HTML HTTPHandler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705600" y="4953000"/>
            <a:ext cx="1905000" cy="381000"/>
          </a:xfrm>
          <a:prstGeom prst="rect">
            <a:avLst/>
          </a:prstGeom>
          <a:noFill/>
          <a:ln>
            <a:solidFill>
              <a:srgbClr val="33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SSCB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Page Life Cycle &amp; You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2209800" y="1265237"/>
          <a:ext cx="4800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cxnSp>
        <p:nvCxnSpPr>
          <p:cNvPr id="19" name="Elbow Connector 18"/>
          <p:cNvCxnSpPr>
            <a:stCxn id="7" idx="3"/>
          </p:cNvCxnSpPr>
          <p:nvPr/>
        </p:nvCxnSpPr>
        <p:spPr>
          <a:xfrm flipV="1">
            <a:off x="1866900" y="1447800"/>
            <a:ext cx="1104900" cy="419100"/>
          </a:xfrm>
          <a:prstGeom prst="bentConnector3">
            <a:avLst>
              <a:gd name="adj1" fmla="val 50000"/>
            </a:avLst>
          </a:prstGeom>
          <a:ln w="88900">
            <a:tailEnd type="triangle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Group 131"/>
          <p:cNvGrpSpPr/>
          <p:nvPr/>
        </p:nvGrpSpPr>
        <p:grpSpPr>
          <a:xfrm>
            <a:off x="457201" y="1066800"/>
            <a:ext cx="8324909" cy="4800600"/>
            <a:chOff x="457201" y="1066800"/>
            <a:chExt cx="8324909" cy="4800600"/>
          </a:xfrm>
        </p:grpSpPr>
        <p:grpSp>
          <p:nvGrpSpPr>
            <p:cNvPr id="17" name="Group 16"/>
            <p:cNvGrpSpPr/>
            <p:nvPr/>
          </p:nvGrpSpPr>
          <p:grpSpPr>
            <a:xfrm>
              <a:off x="990600" y="1066800"/>
              <a:ext cx="914400" cy="1295400"/>
              <a:chOff x="990600" y="1905000"/>
              <a:chExt cx="914400" cy="12954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028700" y="2209800"/>
                <a:ext cx="838200" cy="9906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990600" y="1905000"/>
                <a:ext cx="914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rgbClr val="333399"/>
                    </a:solidFill>
                  </a:rPr>
                  <a:t>*.aspx</a:t>
                </a:r>
                <a:endParaRPr lang="en-US" sz="1400" dirty="0">
                  <a:solidFill>
                    <a:srgbClr val="333399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086600" y="1066800"/>
              <a:ext cx="1143000" cy="1295400"/>
              <a:chOff x="7391400" y="1143000"/>
              <a:chExt cx="1143000" cy="12954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543800" y="1447800"/>
                <a:ext cx="838200" cy="9906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391400" y="1143000"/>
                <a:ext cx="1143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rgbClr val="333399"/>
                    </a:solidFill>
                  </a:rPr>
                  <a:t>*.aspx.vb/cs</a:t>
                </a:r>
                <a:endParaRPr lang="en-US" sz="1400" dirty="0">
                  <a:solidFill>
                    <a:srgbClr val="333399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16200000" flipV="1">
              <a:off x="-981044" y="2657445"/>
              <a:ext cx="3276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333399"/>
                  </a:solidFill>
                </a:rPr>
                <a:t>Declarative Programming</a:t>
              </a:r>
              <a:endParaRPr lang="en-US" sz="2000" dirty="0">
                <a:solidFill>
                  <a:srgbClr val="333399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6200000" flipV="1">
              <a:off x="6257955" y="3343245"/>
              <a:ext cx="464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333399"/>
                  </a:solidFill>
                </a:rPr>
                <a:t>Code (Event handlers) Programming</a:t>
              </a:r>
              <a:endParaRPr lang="en-US" sz="2000" dirty="0">
                <a:solidFill>
                  <a:srgbClr val="333399"/>
                </a:solidFill>
              </a:endParaRPr>
            </a:p>
          </p:txBody>
        </p:sp>
      </p:grpSp>
      <p:cxnSp>
        <p:nvCxnSpPr>
          <p:cNvPr id="44" name="Straight Arrow Connector 43"/>
          <p:cNvCxnSpPr/>
          <p:nvPr/>
        </p:nvCxnSpPr>
        <p:spPr>
          <a:xfrm flipH="1" flipV="1">
            <a:off x="6324600" y="18288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77"/>
          <p:cNvCxnSpPr/>
          <p:nvPr/>
        </p:nvCxnSpPr>
        <p:spPr>
          <a:xfrm rot="10800000" flipV="1">
            <a:off x="6248400" y="1981200"/>
            <a:ext cx="914400" cy="838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Elbow Connector 112"/>
          <p:cNvCxnSpPr>
            <a:cxnSpLocks/>
          </p:cNvCxnSpPr>
          <p:nvPr/>
        </p:nvCxnSpPr>
        <p:spPr>
          <a:xfrm rot="10800000" flipV="1">
            <a:off x="6248400" y="2072640"/>
            <a:ext cx="731520" cy="1554480"/>
          </a:xfrm>
          <a:prstGeom prst="bentConnector3">
            <a:avLst>
              <a:gd name="adj1" fmla="val 1760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Elbow Connector 125"/>
          <p:cNvCxnSpPr>
            <a:cxnSpLocks/>
          </p:cNvCxnSpPr>
          <p:nvPr/>
        </p:nvCxnSpPr>
        <p:spPr>
          <a:xfrm rot="10800000" flipV="1">
            <a:off x="6248401" y="2270760"/>
            <a:ext cx="914400" cy="2834640"/>
          </a:xfrm>
          <a:prstGeom prst="bentConnector3">
            <a:avLst>
              <a:gd name="adj1" fmla="val 187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Group 134"/>
          <p:cNvGrpSpPr/>
          <p:nvPr/>
        </p:nvGrpSpPr>
        <p:grpSpPr>
          <a:xfrm>
            <a:off x="838200" y="1163782"/>
            <a:ext cx="6172200" cy="4932218"/>
            <a:chOff x="838200" y="1163782"/>
            <a:chExt cx="6172200" cy="4932218"/>
          </a:xfrm>
        </p:grpSpPr>
        <p:sp>
          <p:nvSpPr>
            <p:cNvPr id="133" name="TextBox 132"/>
            <p:cNvSpPr txBox="1"/>
            <p:nvPr/>
          </p:nvSpPr>
          <p:spPr>
            <a:xfrm>
              <a:off x="838200" y="4648200"/>
              <a:ext cx="1371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D16349"/>
                  </a:solidFill>
                </a:rPr>
                <a:t>a Page Object Executing</a:t>
              </a:r>
              <a:endParaRPr lang="en-US" b="1" dirty="0">
                <a:solidFill>
                  <a:srgbClr val="D16349"/>
                </a:solidFill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209800" y="1163782"/>
              <a:ext cx="4800600" cy="4932218"/>
            </a:xfrm>
            <a:prstGeom prst="rect">
              <a:avLst/>
            </a:prstGeom>
            <a:noFill/>
            <a:ln w="15875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65A1336-1F5E-460A-B682-2CDE37F2D9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F65A1336-1F5E-460A-B682-2CDE37F2D9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2850D0D-A9B6-4C06-875E-DF38F26291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F2850D0D-A9B6-4C06-875E-DF38F26291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F0335F1-C358-49FA-9462-F9E85A4207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1F0335F1-C358-49FA-9462-F9E85A4207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6C1D36-BEC4-4860-A5F1-7A693E0AC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5E6C1D36-BEC4-4860-A5F1-7A693E0ACF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91C785-FAC3-4588-9A78-EA042FD390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F891C785-FAC3-4588-9A78-EA042FD390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D9C7FF3-10C1-4F4A-B04B-0CBC5BB65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dgm id="{6D9C7FF3-10C1-4F4A-B04B-0CBC5BB65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1A075C-2D6D-48D0-9C21-6B13C6E32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1E1A075C-2D6D-48D0-9C21-6B13C6E32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5EBF4E1-2919-4E76-8A00-A81A9728A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dgm id="{F5EBF4E1-2919-4E76-8A00-A81A9728A8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94156C2-CA5D-4E4D-BD2A-E50C14311A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>
                                            <p:graphicEl>
                                              <a:dgm id="{694156C2-CA5D-4E4D-BD2A-E50C14311A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05A4DC-0912-42A0-A08C-CE4C5101F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">
                                            <p:graphicEl>
                                              <a:dgm id="{F405A4DC-0912-42A0-A08C-CE4C5101FE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C83E03-5251-4C04-87BF-1F9C48D0C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">
                                            <p:graphicEl>
                                              <a:dgm id="{3FC83E03-5251-4C04-87BF-1F9C48D0CE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2349A83-640B-4237-96DD-56F0CF28ED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">
                                            <p:graphicEl>
                                              <a:dgm id="{02349A83-640B-4237-96DD-56F0CF28ED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CBE17D3-AC6D-4538-941A-0BEF044B94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">
                                            <p:graphicEl>
                                              <a:dgm id="{6CBE17D3-AC6D-4538-941A-0BEF044B94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Page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5943600" cy="48307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Data Binding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A link between a control and a data source for automatic rendering of content from the data source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PostBack &amp; IsPostBack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Requesting the same *aspx with different form values filled in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View State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State management for content seen by the user (viewer) across HTTPRequests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Control State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State management for control server-sided behavior</a:t>
            </a:r>
          </a:p>
          <a:p>
            <a:pPr marL="457200" indent="-457200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en-US" sz="1600" b="1" dirty="0" smtClean="0"/>
              <a:t>Responding to Client-Side Events with Server-Side Event Handler</a:t>
            </a:r>
          </a:p>
          <a:p>
            <a:pPr marL="857250" lvl="1" indent="-457200">
              <a:lnSpc>
                <a:spcPct val="150000"/>
              </a:lnSpc>
              <a:buSzPct val="80000"/>
            </a:pPr>
            <a:r>
              <a:rPr lang="en-US" sz="1200" dirty="0" smtClean="0"/>
              <a:t>Javascript help: doPostBack()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endParaRPr lang="en-US" sz="1600" dirty="0"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4" name="Group 8"/>
          <p:cNvGrpSpPr/>
          <p:nvPr/>
        </p:nvGrpSpPr>
        <p:grpSpPr>
          <a:xfrm>
            <a:off x="6646069" y="2590800"/>
            <a:ext cx="1964531" cy="2065509"/>
            <a:chOff x="6096000" y="2590800"/>
            <a:chExt cx="1964531" cy="2065509"/>
          </a:xfrm>
        </p:grpSpPr>
        <p:sp>
          <p:nvSpPr>
            <p:cNvPr id="7" name="TextBox 6"/>
            <p:cNvSpPr txBox="1"/>
            <p:nvPr/>
          </p:nvSpPr>
          <p:spPr>
            <a:xfrm>
              <a:off x="6096000" y="2840428"/>
              <a:ext cx="1964531" cy="1815881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Executes and returns an HTML Document: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S</a:t>
              </a:r>
              <a:r>
                <a:rPr lang="en-US" sz="1400" dirty="0" smtClean="0"/>
                <a:t>tructure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S</a:t>
              </a:r>
              <a:r>
                <a:rPr lang="en-US" sz="1400" dirty="0" smtClean="0"/>
                <a:t>tyle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C</a:t>
              </a:r>
              <a:r>
                <a:rPr lang="en-US" sz="1400" dirty="0" smtClean="0"/>
                <a:t>ontent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400" dirty="0" smtClean="0"/>
                <a:t> </a:t>
              </a:r>
              <a:r>
                <a:rPr lang="en-US" sz="1400" b="1" dirty="0" smtClean="0"/>
                <a:t>B</a:t>
              </a:r>
              <a:r>
                <a:rPr lang="en-US" sz="1400" dirty="0" smtClean="0"/>
                <a:t>ehavior</a:t>
              </a:r>
              <a:br>
                <a:rPr lang="en-US" sz="1400" dirty="0" smtClean="0"/>
              </a:br>
              <a:endParaRPr lang="en-US" sz="1400" dirty="0" smtClean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96000" y="2590800"/>
              <a:ext cx="1964531" cy="307777"/>
            </a:xfrm>
            <a:prstGeom prst="rect">
              <a:avLst/>
            </a:prstGeom>
            <a:solidFill>
              <a:srgbClr val="333399"/>
            </a:solidFill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HTML HTTPHandler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705600" y="4953000"/>
            <a:ext cx="1905000" cy="381000"/>
          </a:xfrm>
          <a:prstGeom prst="rect">
            <a:avLst/>
          </a:prstGeom>
          <a:noFill/>
          <a:ln>
            <a:solidFill>
              <a:srgbClr val="33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SSCB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1033" name="Picture 9" descr="C:\Documents and Settings\Osama A. Morad\Local Settings\Temporary Internet Files\Content.IE5\SEGF2V3N\MPj042281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8109" y="1371600"/>
            <a:ext cx="3018782" cy="4525963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9037"/>
            <a:ext cx="4114800" cy="49069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The Page Technologies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Page Life cycle of Default.aspx via the trace.axd handler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Page HTML HTTPHandler – Plugging into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pSp>
        <p:nvGrpSpPr>
          <p:cNvPr id="3" name="Group 39"/>
          <p:cNvGrpSpPr/>
          <p:nvPr/>
        </p:nvGrpSpPr>
        <p:grpSpPr>
          <a:xfrm>
            <a:off x="4572000" y="1219200"/>
            <a:ext cx="4209393" cy="1782128"/>
            <a:chOff x="4876799" y="4191000"/>
            <a:chExt cx="3895725" cy="1782128"/>
          </a:xfrm>
        </p:grpSpPr>
        <p:sp>
          <p:nvSpPr>
            <p:cNvPr id="31" name="TextBox 30"/>
            <p:cNvSpPr txBox="1"/>
            <p:nvPr/>
          </p:nvSpPr>
          <p:spPr>
            <a:xfrm>
              <a:off x="4876800" y="4495800"/>
              <a:ext cx="3886200" cy="1477328"/>
            </a:xfrm>
            <a:prstGeom prst="rect">
              <a:avLst/>
            </a:prstGeom>
            <a:noFill/>
            <a:ln>
              <a:solidFill>
                <a:srgbClr val="333399"/>
              </a:solidFill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rgbClr val="333399"/>
                  </a:solidFill>
                </a:rPr>
                <a:t>Inherit existing ASP.NET classes and modify their behavior via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 smtClean="0">
                  <a:solidFill>
                    <a:srgbClr val="333399"/>
                  </a:solidFill>
                </a:rPr>
                <a:t>Overriding their methods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 smtClean="0">
                  <a:solidFill>
                    <a:srgbClr val="333399"/>
                  </a:solidFill>
                </a:rPr>
                <a:t>Responding to their raised events</a:t>
              </a:r>
              <a:endParaRPr lang="en-US" dirty="0">
                <a:solidFill>
                  <a:srgbClr val="333399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876799" y="4191000"/>
              <a:ext cx="3895725" cy="369332"/>
            </a:xfrm>
            <a:prstGeom prst="rect">
              <a:avLst/>
            </a:prstGeom>
            <a:solidFill>
              <a:srgbClr val="333399"/>
            </a:solidFill>
          </p:spPr>
          <p:txBody>
            <a:bodyPr wrap="square" rtlCol="0">
              <a:spAutoFit/>
            </a:bodyPr>
            <a:lstStyle/>
            <a:p>
              <a:pPr marL="342900" indent="-342900" algn="ctr"/>
              <a:r>
                <a:rPr lang="en-US" b="1" dirty="0" smtClean="0">
                  <a:solidFill>
                    <a:schemeClr val="bg1"/>
                  </a:solidFill>
                </a:rPr>
                <a:t>Plugging into Approach 2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3"/>
          <p:cNvGrpSpPr/>
          <p:nvPr/>
        </p:nvGrpSpPr>
        <p:grpSpPr>
          <a:xfrm>
            <a:off x="381000" y="1524000"/>
            <a:ext cx="3810000" cy="3657600"/>
            <a:chOff x="0" y="1447800"/>
            <a:chExt cx="3810000" cy="3657600"/>
          </a:xfrm>
        </p:grpSpPr>
        <p:sp>
          <p:nvSpPr>
            <p:cNvPr id="25" name="Rounded Rectangle 24"/>
            <p:cNvSpPr/>
            <p:nvPr/>
          </p:nvSpPr>
          <p:spPr>
            <a:xfrm>
              <a:off x="0" y="1447800"/>
              <a:ext cx="838504" cy="2777111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Page HTTPHanlder</a:t>
              </a:r>
            </a:p>
          </p:txBody>
        </p:sp>
        <p:sp>
          <p:nvSpPr>
            <p:cNvPr id="26" name="Right Arrow 25"/>
            <p:cNvSpPr/>
            <p:nvPr/>
          </p:nvSpPr>
          <p:spPr>
            <a:xfrm rot="5400000">
              <a:off x="525716" y="2575439"/>
              <a:ext cx="436849" cy="17859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grpSp>
          <p:nvGrpSpPr>
            <p:cNvPr id="6" name="Group 45"/>
            <p:cNvGrpSpPr/>
            <p:nvPr/>
          </p:nvGrpSpPr>
          <p:grpSpPr>
            <a:xfrm>
              <a:off x="1607344" y="3039891"/>
              <a:ext cx="1964531" cy="2065509"/>
              <a:chOff x="6477000" y="1143001"/>
              <a:chExt cx="2133600" cy="2522023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6477000" y="1447801"/>
                <a:ext cx="2133600" cy="2217223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Executes and returns an HTML Document:</a:t>
                </a:r>
                <a:br>
                  <a:rPr lang="en-US" sz="1400" dirty="0" smtClean="0"/>
                </a:br>
                <a:endParaRPr lang="en-US" sz="1400" dirty="0" smtClean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Structure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Style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Content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1400" dirty="0" smtClean="0"/>
                  <a:t> Behavior</a:t>
                </a:r>
                <a:br>
                  <a:rPr lang="en-US" sz="1400" dirty="0" smtClean="0"/>
                </a:br>
                <a:endParaRPr lang="en-US" sz="1400" dirty="0" smtClean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477000" y="1143001"/>
                <a:ext cx="2133600" cy="319430"/>
              </a:xfrm>
              <a:prstGeom prst="rect">
                <a:avLst/>
              </a:prstGeom>
              <a:solidFill>
                <a:srgbClr val="333399"/>
              </a:solidFill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solidFill>
                      <a:schemeClr val="bg1"/>
                    </a:solidFill>
                  </a:rPr>
                  <a:t>Page HTML HTTPHandler</a:t>
                </a:r>
                <a:endParaRPr lang="en-US" sz="11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488281" y="1822242"/>
              <a:ext cx="2321719" cy="83099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HTML Document (*.aspx)</a:t>
              </a:r>
            </a:p>
            <a:p>
              <a:r>
                <a:rPr lang="en-US" sz="1600" dirty="0" smtClean="0"/>
                <a:t>content-type: text/html</a:t>
              </a:r>
              <a:endParaRPr lang="en-US" sz="1600" dirty="0"/>
            </a:p>
          </p:txBody>
        </p:sp>
        <p:cxnSp>
          <p:nvCxnSpPr>
            <p:cNvPr id="29" name="Elbow Connector 28"/>
            <p:cNvCxnSpPr>
              <a:stCxn id="28" idx="1"/>
              <a:endCxn id="26" idx="0"/>
            </p:cNvCxnSpPr>
            <p:nvPr/>
          </p:nvCxnSpPr>
          <p:spPr>
            <a:xfrm rot="10800000" flipV="1">
              <a:off x="833439" y="2237740"/>
              <a:ext cx="654843" cy="556123"/>
            </a:xfrm>
            <a:prstGeom prst="bentConnector3">
              <a:avLst>
                <a:gd name="adj1" fmla="val 50000"/>
              </a:avLst>
            </a:prstGeom>
            <a:ln w="63500">
              <a:solidFill>
                <a:srgbClr val="33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>
            <a:off x="4495800" y="3244334"/>
            <a:ext cx="4450463" cy="2848484"/>
            <a:chOff x="4495800" y="3244334"/>
            <a:chExt cx="4450463" cy="284848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848600" y="4495800"/>
              <a:ext cx="971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1" name="Group 20"/>
            <p:cNvGrpSpPr/>
            <p:nvPr/>
          </p:nvGrpSpPr>
          <p:grpSpPr>
            <a:xfrm>
              <a:off x="4838700" y="3244334"/>
              <a:ext cx="4107563" cy="2699266"/>
              <a:chOff x="4838700" y="3244334"/>
              <a:chExt cx="4107563" cy="2699266"/>
            </a:xfrm>
          </p:grpSpPr>
          <p:grpSp>
            <p:nvGrpSpPr>
              <p:cNvPr id="22" name="Group 20"/>
              <p:cNvGrpSpPr/>
              <p:nvPr/>
            </p:nvGrpSpPr>
            <p:grpSpPr>
              <a:xfrm>
                <a:off x="4838700" y="3244334"/>
                <a:ext cx="3848100" cy="2699266"/>
                <a:chOff x="4838700" y="3244334"/>
                <a:chExt cx="3848100" cy="2699266"/>
              </a:xfrm>
            </p:grpSpPr>
            <p:grpSp>
              <p:nvGrpSpPr>
                <p:cNvPr id="27" name="Group 39"/>
                <p:cNvGrpSpPr/>
                <p:nvPr/>
              </p:nvGrpSpPr>
              <p:grpSpPr>
                <a:xfrm>
                  <a:off x="4838700" y="3276600"/>
                  <a:ext cx="2628900" cy="686305"/>
                  <a:chOff x="4876799" y="3733800"/>
                  <a:chExt cx="4480084" cy="686305"/>
                </a:xfrm>
              </p:grpSpPr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76800" y="4112328"/>
                    <a:ext cx="4480083" cy="307777"/>
                  </a:xfrm>
                  <a:prstGeom prst="rect">
                    <a:avLst/>
                  </a:prstGeom>
                  <a:noFill/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/>
                    <a:endParaRPr lang="en-US" sz="1400" dirty="0">
                      <a:solidFill>
                        <a:srgbClr val="333399"/>
                      </a:solidFill>
                    </a:endParaRP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876799" y="3733800"/>
                    <a:ext cx="4480084" cy="3693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 algn="ctr"/>
                    <a:r>
                      <a:rPr lang="en-US" b="1" dirty="0" smtClean="0">
                        <a:solidFill>
                          <a:srgbClr val="333399"/>
                        </a:solidFill>
                      </a:rPr>
                      <a:t>Page</a:t>
                    </a:r>
                    <a:endParaRPr lang="en-US" b="1" dirty="0">
                      <a:solidFill>
                        <a:srgbClr val="333399"/>
                      </a:solidFill>
                    </a:endParaRPr>
                  </a:p>
                </p:txBody>
              </p:sp>
            </p:grpSp>
            <p:grpSp>
              <p:nvGrpSpPr>
                <p:cNvPr id="34" name="Group 39"/>
                <p:cNvGrpSpPr/>
                <p:nvPr/>
              </p:nvGrpSpPr>
              <p:grpSpPr>
                <a:xfrm>
                  <a:off x="4841175" y="4648200"/>
                  <a:ext cx="2572405" cy="750332"/>
                  <a:chOff x="4881012" y="3798332"/>
                  <a:chExt cx="4383805" cy="750332"/>
                </a:xfrm>
              </p:grpSpPr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4881012" y="4179332"/>
                    <a:ext cx="4350225" cy="369332"/>
                  </a:xfrm>
                  <a:prstGeom prst="rect">
                    <a:avLst/>
                  </a:prstGeom>
                  <a:noFill/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/>
                    <a:endParaRPr lang="en-US" dirty="0">
                      <a:solidFill>
                        <a:srgbClr val="333399"/>
                      </a:solidFill>
                    </a:endParaRPr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4903930" y="3798332"/>
                    <a:ext cx="4360887" cy="3693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333399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342900" indent="-342900" algn="ctr"/>
                    <a:r>
                      <a:rPr lang="en-US" b="1" dirty="0" smtClean="0">
                        <a:solidFill>
                          <a:srgbClr val="333399"/>
                        </a:solidFill>
                      </a:rPr>
                      <a:t>*.</a:t>
                    </a:r>
                    <a:r>
                      <a:rPr lang="en-US" sz="1600" b="1" dirty="0" smtClean="0">
                        <a:solidFill>
                          <a:srgbClr val="333399"/>
                        </a:solidFill>
                      </a:rPr>
                      <a:t>aspx-based</a:t>
                    </a:r>
                    <a:r>
                      <a:rPr lang="en-US" b="1" dirty="0" smtClean="0">
                        <a:solidFill>
                          <a:srgbClr val="333399"/>
                        </a:solidFill>
                      </a:rPr>
                      <a:t> Class</a:t>
                    </a:r>
                    <a:endParaRPr lang="en-US" b="1" dirty="0">
                      <a:solidFill>
                        <a:srgbClr val="333399"/>
                      </a:solidFill>
                    </a:endParaRPr>
                  </a:p>
                </p:txBody>
              </p:sp>
            </p:grpSp>
            <p:cxnSp>
              <p:nvCxnSpPr>
                <p:cNvPr id="35" name="Straight Arrow Connector 34"/>
                <p:cNvCxnSpPr/>
                <p:nvPr/>
              </p:nvCxnSpPr>
              <p:spPr>
                <a:xfrm rot="5400000" flipH="1" flipV="1">
                  <a:off x="5791453" y="4296028"/>
                  <a:ext cx="685295" cy="19050"/>
                </a:xfrm>
                <a:prstGeom prst="straightConnector1">
                  <a:avLst/>
                </a:prstGeom>
                <a:ln w="63500">
                  <a:solidFill>
                    <a:srgbClr val="333399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Group 58"/>
                <p:cNvGrpSpPr/>
                <p:nvPr/>
              </p:nvGrpSpPr>
              <p:grpSpPr>
                <a:xfrm>
                  <a:off x="7543800" y="3244334"/>
                  <a:ext cx="1143000" cy="2699266"/>
                  <a:chOff x="7467600" y="3091934"/>
                  <a:chExt cx="1143000" cy="2699266"/>
                </a:xfrm>
              </p:grpSpPr>
              <p:sp>
                <p:nvSpPr>
                  <p:cNvPr id="40" name="Rectangle 39"/>
                  <p:cNvSpPr/>
                  <p:nvPr/>
                </p:nvSpPr>
                <p:spPr>
                  <a:xfrm>
                    <a:off x="7696200" y="5181600"/>
                    <a:ext cx="838200" cy="609600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7620000" y="4873823"/>
                    <a:ext cx="9144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dirty="0" smtClean="0">
                        <a:solidFill>
                          <a:srgbClr val="333399"/>
                        </a:solidFill>
                      </a:rPr>
                      <a:t>*.aspx</a:t>
                    </a:r>
                    <a:endParaRPr lang="en-US" sz="1400" dirty="0">
                      <a:solidFill>
                        <a:srgbClr val="333399"/>
                      </a:solidFill>
                    </a:endParaRPr>
                  </a:p>
                </p:txBody>
              </p:sp>
              <p:sp>
                <p:nvSpPr>
                  <p:cNvPr id="49" name="Rectangle 48"/>
                  <p:cNvSpPr/>
                  <p:nvPr/>
                </p:nvSpPr>
                <p:spPr>
                  <a:xfrm>
                    <a:off x="7696200" y="3657600"/>
                    <a:ext cx="838200" cy="609600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7467600" y="3091934"/>
                    <a:ext cx="11430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dirty="0" smtClean="0">
                        <a:solidFill>
                          <a:srgbClr val="333399"/>
                        </a:solidFill>
                      </a:rPr>
                      <a:t>*.aspx.vb/cs</a:t>
                    </a:r>
                    <a:endParaRPr lang="en-US" sz="1400" dirty="0">
                      <a:solidFill>
                        <a:srgbClr val="333399"/>
                      </a:solidFill>
                    </a:endParaRPr>
                  </a:p>
                </p:txBody>
              </p:sp>
            </p:grpSp>
          </p:grpSp>
          <p:sp>
            <p:nvSpPr>
              <p:cNvPr id="24" name="Freeform 23"/>
              <p:cNvSpPr/>
              <p:nvPr/>
            </p:nvSpPr>
            <p:spPr>
              <a:xfrm>
                <a:off x="7772400" y="4572000"/>
                <a:ext cx="1173863" cy="289956"/>
              </a:xfrm>
              <a:custGeom>
                <a:avLst/>
                <a:gdLst>
                  <a:gd name="connsiteX0" fmla="*/ 1080654 w 1173863"/>
                  <a:gd name="connsiteY0" fmla="*/ 71252 h 391886"/>
                  <a:gd name="connsiteX1" fmla="*/ 902524 w 1173863"/>
                  <a:gd name="connsiteY1" fmla="*/ 47501 h 391886"/>
                  <a:gd name="connsiteX2" fmla="*/ 807522 w 1173863"/>
                  <a:gd name="connsiteY2" fmla="*/ 23751 h 391886"/>
                  <a:gd name="connsiteX3" fmla="*/ 581891 w 1173863"/>
                  <a:gd name="connsiteY3" fmla="*/ 0 h 391886"/>
                  <a:gd name="connsiteX4" fmla="*/ 59376 w 1173863"/>
                  <a:gd name="connsiteY4" fmla="*/ 11875 h 391886"/>
                  <a:gd name="connsiteX5" fmla="*/ 23750 w 1173863"/>
                  <a:gd name="connsiteY5" fmla="*/ 35626 h 391886"/>
                  <a:gd name="connsiteX6" fmla="*/ 0 w 1173863"/>
                  <a:gd name="connsiteY6" fmla="*/ 71252 h 391886"/>
                  <a:gd name="connsiteX7" fmla="*/ 23750 w 1173863"/>
                  <a:gd name="connsiteY7" fmla="*/ 190005 h 391886"/>
                  <a:gd name="connsiteX8" fmla="*/ 71252 w 1173863"/>
                  <a:gd name="connsiteY8" fmla="*/ 237507 h 391886"/>
                  <a:gd name="connsiteX9" fmla="*/ 118753 w 1173863"/>
                  <a:gd name="connsiteY9" fmla="*/ 273133 h 391886"/>
                  <a:gd name="connsiteX10" fmla="*/ 225631 w 1173863"/>
                  <a:gd name="connsiteY10" fmla="*/ 320634 h 391886"/>
                  <a:gd name="connsiteX11" fmla="*/ 273132 w 1173863"/>
                  <a:gd name="connsiteY11" fmla="*/ 344385 h 391886"/>
                  <a:gd name="connsiteX12" fmla="*/ 356260 w 1173863"/>
                  <a:gd name="connsiteY12" fmla="*/ 368135 h 391886"/>
                  <a:gd name="connsiteX13" fmla="*/ 498763 w 1173863"/>
                  <a:gd name="connsiteY13" fmla="*/ 391886 h 391886"/>
                  <a:gd name="connsiteX14" fmla="*/ 819397 w 1173863"/>
                  <a:gd name="connsiteY14" fmla="*/ 380011 h 391886"/>
                  <a:gd name="connsiteX15" fmla="*/ 950026 w 1173863"/>
                  <a:gd name="connsiteY15" fmla="*/ 344385 h 391886"/>
                  <a:gd name="connsiteX16" fmla="*/ 997527 w 1173863"/>
                  <a:gd name="connsiteY16" fmla="*/ 332509 h 391886"/>
                  <a:gd name="connsiteX17" fmla="*/ 1128156 w 1173863"/>
                  <a:gd name="connsiteY17" fmla="*/ 273133 h 391886"/>
                  <a:gd name="connsiteX18" fmla="*/ 1151906 w 1173863"/>
                  <a:gd name="connsiteY18" fmla="*/ 118753 h 39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73863" h="391886">
                    <a:moveTo>
                      <a:pt x="1080654" y="71252"/>
                    </a:moveTo>
                    <a:cubicBezTo>
                      <a:pt x="985008" y="39371"/>
                      <a:pt x="1113858" y="79201"/>
                      <a:pt x="902524" y="47501"/>
                    </a:cubicBezTo>
                    <a:cubicBezTo>
                      <a:pt x="870243" y="42659"/>
                      <a:pt x="840051" y="26462"/>
                      <a:pt x="807522" y="23751"/>
                    </a:cubicBezTo>
                    <a:cubicBezTo>
                      <a:pt x="637124" y="9550"/>
                      <a:pt x="712205" y="18616"/>
                      <a:pt x="581891" y="0"/>
                    </a:cubicBezTo>
                    <a:cubicBezTo>
                      <a:pt x="407719" y="3958"/>
                      <a:pt x="233239" y="777"/>
                      <a:pt x="59376" y="11875"/>
                    </a:cubicBezTo>
                    <a:cubicBezTo>
                      <a:pt x="45133" y="12784"/>
                      <a:pt x="33842" y="25534"/>
                      <a:pt x="23750" y="35626"/>
                    </a:cubicBezTo>
                    <a:cubicBezTo>
                      <a:pt x="13658" y="45718"/>
                      <a:pt x="7917" y="59377"/>
                      <a:pt x="0" y="71252"/>
                    </a:cubicBezTo>
                    <a:cubicBezTo>
                      <a:pt x="7917" y="110836"/>
                      <a:pt x="7848" y="152901"/>
                      <a:pt x="23750" y="190005"/>
                    </a:cubicBezTo>
                    <a:cubicBezTo>
                      <a:pt x="32571" y="210587"/>
                      <a:pt x="54400" y="222761"/>
                      <a:pt x="71252" y="237507"/>
                    </a:cubicBezTo>
                    <a:cubicBezTo>
                      <a:pt x="86147" y="250540"/>
                      <a:pt x="101969" y="262643"/>
                      <a:pt x="118753" y="273133"/>
                    </a:cubicBezTo>
                    <a:cubicBezTo>
                      <a:pt x="154729" y="295618"/>
                      <a:pt x="186655" y="303311"/>
                      <a:pt x="225631" y="320634"/>
                    </a:cubicBezTo>
                    <a:cubicBezTo>
                      <a:pt x="241808" y="327824"/>
                      <a:pt x="256495" y="338335"/>
                      <a:pt x="273132" y="344385"/>
                    </a:cubicBezTo>
                    <a:cubicBezTo>
                      <a:pt x="300215" y="354233"/>
                      <a:pt x="328060" y="362198"/>
                      <a:pt x="356260" y="368135"/>
                    </a:cubicBezTo>
                    <a:cubicBezTo>
                      <a:pt x="403383" y="378056"/>
                      <a:pt x="498763" y="391886"/>
                      <a:pt x="498763" y="391886"/>
                    </a:cubicBezTo>
                    <a:cubicBezTo>
                      <a:pt x="605641" y="387928"/>
                      <a:pt x="712836" y="389145"/>
                      <a:pt x="819397" y="380011"/>
                    </a:cubicBezTo>
                    <a:cubicBezTo>
                      <a:pt x="879864" y="374828"/>
                      <a:pt x="901333" y="358297"/>
                      <a:pt x="950026" y="344385"/>
                    </a:cubicBezTo>
                    <a:cubicBezTo>
                      <a:pt x="965719" y="339901"/>
                      <a:pt x="982044" y="337670"/>
                      <a:pt x="997527" y="332509"/>
                    </a:cubicBezTo>
                    <a:cubicBezTo>
                      <a:pt x="1047953" y="315700"/>
                      <a:pt x="1079700" y="297361"/>
                      <a:pt x="1128156" y="273133"/>
                    </a:cubicBezTo>
                    <a:cubicBezTo>
                      <a:pt x="1173863" y="204570"/>
                      <a:pt x="1151906" y="251779"/>
                      <a:pt x="1151906" y="118753"/>
                    </a:cubicBezTo>
                  </a:path>
                </a:pathLst>
              </a:cu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59" name="Elbow Connector 58"/>
            <p:cNvCxnSpPr>
              <a:stCxn id="49" idx="1"/>
              <a:endCxn id="43" idx="3"/>
            </p:cNvCxnSpPr>
            <p:nvPr/>
          </p:nvCxnSpPr>
          <p:spPr>
            <a:xfrm rot="10800000" flipV="1">
              <a:off x="7393876" y="4114800"/>
              <a:ext cx="378525" cy="1099066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333399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40" idx="1"/>
              <a:endCxn id="43" idx="3"/>
            </p:cNvCxnSpPr>
            <p:nvPr/>
          </p:nvCxnSpPr>
          <p:spPr>
            <a:xfrm rot="10800000">
              <a:off x="7393876" y="5213866"/>
              <a:ext cx="378525" cy="424934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333399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 rot="20911501">
              <a:off x="7022642" y="3627237"/>
              <a:ext cx="1838355" cy="307777"/>
            </a:xfrm>
            <a:prstGeom prst="rect">
              <a:avLst/>
            </a:prstGeom>
            <a:solidFill>
              <a:srgbClr val="D1634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code programming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rot="20911501">
              <a:off x="6407818" y="5785041"/>
              <a:ext cx="2361092" cy="307777"/>
            </a:xfrm>
            <a:prstGeom prst="rect">
              <a:avLst/>
            </a:prstGeom>
            <a:solidFill>
              <a:srgbClr val="D1634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Declarative programming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95800" y="4114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conceptually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1033" name="Picture 9" descr="C:\Documents and Settings\Osama A. Morad\Local Settings\Temporary Internet Files\Content.IE5\SEGF2V3N\MPj042281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8109" y="1371600"/>
            <a:ext cx="3018782" cy="4525963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9037"/>
            <a:ext cx="4114800" cy="49069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800" dirty="0" smtClean="0"/>
              <a:t>Page HTML HTTPHandler – Plugging into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(new Default2.aspx) Declarative </a:t>
            </a:r>
            <a:r>
              <a:rPr lang="en-US" sz="1600" dirty="0" smtClean="0"/>
              <a:t>programming for</a:t>
            </a:r>
          </a:p>
          <a:p>
            <a:pPr lvl="2">
              <a:lnSpc>
                <a:spcPct val="150000"/>
              </a:lnSpc>
              <a:buSzPct val="80000"/>
            </a:pPr>
            <a:r>
              <a:rPr lang="en-US" sz="1200" dirty="0" smtClean="0"/>
              <a:t>Structure</a:t>
            </a:r>
          </a:p>
          <a:p>
            <a:pPr lvl="2">
              <a:lnSpc>
                <a:spcPct val="150000"/>
              </a:lnSpc>
              <a:buSzPct val="80000"/>
            </a:pPr>
            <a:r>
              <a:rPr lang="en-US" sz="1200" dirty="0" smtClean="0"/>
              <a:t>Style</a:t>
            </a:r>
          </a:p>
          <a:p>
            <a:pPr lvl="2">
              <a:lnSpc>
                <a:spcPct val="150000"/>
              </a:lnSpc>
              <a:buSzPct val="80000"/>
            </a:pPr>
            <a:r>
              <a:rPr lang="en-US" sz="1200" dirty="0" smtClean="0"/>
              <a:t>Behavior</a:t>
            </a:r>
          </a:p>
          <a:p>
            <a:pPr lvl="2">
              <a:lnSpc>
                <a:spcPct val="150000"/>
              </a:lnSpc>
              <a:buSzPct val="80000"/>
            </a:pPr>
            <a:r>
              <a:rPr lang="en-US" sz="1200" dirty="0" smtClean="0"/>
              <a:t>content </a:t>
            </a:r>
            <a:r>
              <a:rPr lang="en-US" sz="1200" dirty="0" smtClean="0"/>
              <a:t>(data binding via Data Source Controls and Grid View)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(Default.aspx) Code </a:t>
            </a:r>
            <a:r>
              <a:rPr lang="en-US" sz="1600" dirty="0" smtClean="0"/>
              <a:t>programming for tracking purposes as event handlers</a:t>
            </a:r>
            <a:endParaRPr lang="en-US" sz="1200" dirty="0" smtClean="0"/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1600" dirty="0" smtClean="0"/>
              <a:t>View Default.aspx in browser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&amp;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&amp; Resources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371600" y="1066800"/>
            <a:ext cx="7239000" cy="4830763"/>
          </a:xfrm>
        </p:spPr>
        <p:txBody>
          <a:bodyPr/>
          <a:lstStyle/>
          <a:p>
            <a:r>
              <a:rPr lang="en-US" sz="1400" dirty="0" smtClean="0"/>
              <a:t>ASP.NET Application Life Cycle Overview 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2"/>
              </a:rPr>
              <a:t>http://msdn2.microsoft.com/en-us/library/ms178473(vs.80).aspx</a:t>
            </a:r>
            <a:endParaRPr lang="en-US" sz="1400" dirty="0" smtClean="0"/>
          </a:p>
          <a:p>
            <a:r>
              <a:rPr lang="en-US" sz="1400" dirty="0" smtClean="0"/>
              <a:t>ASP.NET Page Life Cycle Overview 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3"/>
              </a:rPr>
              <a:t>http://msdn2.microsoft.com/en-us/library/ms178472(vs.80).aspx</a:t>
            </a:r>
            <a:endParaRPr lang="en-US" sz="1400" dirty="0" smtClean="0"/>
          </a:p>
          <a:p>
            <a:r>
              <a:rPr lang="en-US" sz="1400" dirty="0" smtClean="0"/>
              <a:t>ASP.NET Reference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4"/>
              </a:rPr>
              <a:t>http://msdn2.microsoft.com/en-us/library/9k6k3k4a(vs.80).aspx</a:t>
            </a:r>
            <a:endParaRPr lang="en-US" sz="1400" dirty="0" smtClean="0"/>
          </a:p>
          <a:p>
            <a:r>
              <a:rPr lang="en-US" sz="1400" dirty="0" smtClean="0"/>
              <a:t>Programming Microsoft ASP.NET 2.0 Core Reference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5"/>
              </a:rPr>
              <a:t>http://www.amazon.com/Programming-Microsoft-ASP-NET-Core-Reference/dp/0735621764</a:t>
            </a:r>
            <a:endParaRPr lang="en-US" sz="1400" dirty="0" smtClean="0"/>
          </a:p>
          <a:p>
            <a:r>
              <a:rPr lang="en-US" sz="1400" dirty="0" smtClean="0"/>
              <a:t>Programming Microsoft ASP.NET 2.0 Applications: Advanced Topics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6"/>
              </a:rPr>
              <a:t>http://www.amazon.com/Programming-Microsoft-ASP-NET-2-0-Applications/dp/0735621772/ref=pd_bxgy_b_text_b/103-3546232-3883048</a:t>
            </a:r>
            <a:endParaRPr lang="en-US" sz="1400" dirty="0" smtClean="0"/>
          </a:p>
          <a:p>
            <a:r>
              <a:rPr lang="en-US" sz="1400" dirty="0" smtClean="0"/>
              <a:t>Pro ASP.NET 2.0 in C# 2005, Special Edition</a:t>
            </a:r>
            <a:br>
              <a:rPr lang="en-US" sz="1400" dirty="0" smtClean="0"/>
            </a:br>
            <a:r>
              <a:rPr lang="en-US" sz="900" dirty="0" smtClean="0"/>
              <a:t> </a:t>
            </a:r>
            <a:r>
              <a:rPr lang="en-US" sz="900" dirty="0" smtClean="0">
                <a:hlinkClick r:id="rId7"/>
              </a:rPr>
              <a:t>http://www.amazon.com/Pro-ASP-NET-2-0-2005-Special/dp/1590597680/ref=pd_bbs_sr_1/103-3546232-3883048?ie=UTF8&amp;s=books&amp;qid=1192129289&amp;sr=1-1</a:t>
            </a:r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3076" name="Picture 4" descr="Programming Microsoft  ASP.NET 2.0 Applications: Advanced Topics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1975" y="3962400"/>
            <a:ext cx="733425" cy="901752"/>
          </a:xfrm>
          <a:prstGeom prst="rect">
            <a:avLst/>
          </a:prstGeom>
          <a:noFill/>
        </p:spPr>
      </p:pic>
      <p:pic>
        <p:nvPicPr>
          <p:cNvPr id="3078" name="Picture 6" descr="Programming Microsoft  ASP.NET 2.0 Core Reference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9600" y="2928937"/>
            <a:ext cx="817174" cy="1000125"/>
          </a:xfrm>
          <a:prstGeom prst="rect">
            <a:avLst/>
          </a:prstGeom>
          <a:noFill/>
        </p:spPr>
      </p:pic>
      <p:pic>
        <p:nvPicPr>
          <p:cNvPr id="1026" name="Picture 2" descr="C:\Documents and Settings\Osama A. Morad\My Documents\My Pictures\ProASPNET.jpg"/>
          <p:cNvPicPr>
            <a:picLocks noChangeAspect="1" noChangeArrowheads="1"/>
          </p:cNvPicPr>
          <p:nvPr/>
        </p:nvPicPr>
        <p:blipFill>
          <a:blip r:embed="rId12"/>
          <a:srcRect l="13333" t="10000" r="23333"/>
          <a:stretch>
            <a:fillRect/>
          </a:stretch>
        </p:blipFill>
        <p:spPr bwMode="auto">
          <a:xfrm>
            <a:off x="609600" y="4884821"/>
            <a:ext cx="685800" cy="974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ASP.NET Runtime Environment</a:t>
            </a:r>
          </a:p>
          <a:p>
            <a:r>
              <a:rPr lang="en-US" dirty="0" smtClean="0"/>
              <a:t>HTTP Requests for Static &amp; Dynamic Resources</a:t>
            </a:r>
          </a:p>
          <a:p>
            <a:r>
              <a:rPr lang="en-US" dirty="0" smtClean="0"/>
              <a:t>Plugging into the ASP.NET Runtime Environment</a:t>
            </a:r>
          </a:p>
          <a:p>
            <a:r>
              <a:rPr lang="en-US" dirty="0" smtClean="0"/>
              <a:t>HTTPApplication – Plugging into</a:t>
            </a:r>
          </a:p>
          <a:p>
            <a:r>
              <a:rPr lang="en-US" dirty="0" smtClean="0"/>
              <a:t>HTTPModule – Plugging into</a:t>
            </a:r>
          </a:p>
          <a:p>
            <a:r>
              <a:rPr lang="en-US" dirty="0" smtClean="0"/>
              <a:t>HTML HTTPHandler – Plugging into</a:t>
            </a:r>
          </a:p>
          <a:p>
            <a:r>
              <a:rPr lang="en-US" dirty="0" smtClean="0"/>
              <a:t>Page HTML HTTPHandler – Plugging into</a:t>
            </a:r>
          </a:p>
          <a:p>
            <a:r>
              <a:rPr lang="en-US" dirty="0" smtClean="0"/>
              <a:t>Q &amp; A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990600" y="1295400"/>
            <a:ext cx="6600568" cy="1600200"/>
            <a:chOff x="990600" y="1295400"/>
            <a:chExt cx="6600568" cy="16002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57425" y="1600200"/>
              <a:ext cx="46291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90600" y="1295400"/>
              <a:ext cx="914400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Freeform 8"/>
            <p:cNvSpPr/>
            <p:nvPr/>
          </p:nvSpPr>
          <p:spPr>
            <a:xfrm>
              <a:off x="1981200" y="1447800"/>
              <a:ext cx="5609968" cy="1447800"/>
            </a:xfrm>
            <a:custGeom>
              <a:avLst/>
              <a:gdLst>
                <a:gd name="connsiteX0" fmla="*/ 5609968 w 5609968"/>
                <a:gd name="connsiteY0" fmla="*/ 988541 h 1816444"/>
                <a:gd name="connsiteX1" fmla="*/ 5560541 w 5609968"/>
                <a:gd name="connsiteY1" fmla="*/ 840260 h 1816444"/>
                <a:gd name="connsiteX2" fmla="*/ 4843849 w 5609968"/>
                <a:gd name="connsiteY2" fmla="*/ 469557 h 1816444"/>
                <a:gd name="connsiteX3" fmla="*/ 4473146 w 5609968"/>
                <a:gd name="connsiteY3" fmla="*/ 370703 h 1816444"/>
                <a:gd name="connsiteX4" fmla="*/ 4337222 w 5609968"/>
                <a:gd name="connsiteY4" fmla="*/ 321276 h 1816444"/>
                <a:gd name="connsiteX5" fmla="*/ 3855309 w 5609968"/>
                <a:gd name="connsiteY5" fmla="*/ 197709 h 1816444"/>
                <a:gd name="connsiteX6" fmla="*/ 3323968 w 5609968"/>
                <a:gd name="connsiteY6" fmla="*/ 74141 h 1816444"/>
                <a:gd name="connsiteX7" fmla="*/ 2792627 w 5609968"/>
                <a:gd name="connsiteY7" fmla="*/ 12357 h 1816444"/>
                <a:gd name="connsiteX8" fmla="*/ 2496065 w 5609968"/>
                <a:gd name="connsiteY8" fmla="*/ 0 h 1816444"/>
                <a:gd name="connsiteX9" fmla="*/ 1828800 w 5609968"/>
                <a:gd name="connsiteY9" fmla="*/ 24714 h 1816444"/>
                <a:gd name="connsiteX10" fmla="*/ 1594022 w 5609968"/>
                <a:gd name="connsiteY10" fmla="*/ 61784 h 1816444"/>
                <a:gd name="connsiteX11" fmla="*/ 1334530 w 5609968"/>
                <a:gd name="connsiteY11" fmla="*/ 111211 h 1816444"/>
                <a:gd name="connsiteX12" fmla="*/ 1013254 w 5609968"/>
                <a:gd name="connsiteY12" fmla="*/ 222422 h 1816444"/>
                <a:gd name="connsiteX13" fmla="*/ 593125 w 5609968"/>
                <a:gd name="connsiteY13" fmla="*/ 395417 h 1816444"/>
                <a:gd name="connsiteX14" fmla="*/ 308919 w 5609968"/>
                <a:gd name="connsiteY14" fmla="*/ 543698 h 1816444"/>
                <a:gd name="connsiteX15" fmla="*/ 74141 w 5609968"/>
                <a:gd name="connsiteY15" fmla="*/ 729049 h 1816444"/>
                <a:gd name="connsiteX16" fmla="*/ 37071 w 5609968"/>
                <a:gd name="connsiteY16" fmla="*/ 778476 h 1816444"/>
                <a:gd name="connsiteX17" fmla="*/ 0 w 5609968"/>
                <a:gd name="connsiteY17" fmla="*/ 902044 h 1816444"/>
                <a:gd name="connsiteX18" fmla="*/ 24714 w 5609968"/>
                <a:gd name="connsiteY18" fmla="*/ 1025611 h 1816444"/>
                <a:gd name="connsiteX19" fmla="*/ 234779 w 5609968"/>
                <a:gd name="connsiteY19" fmla="*/ 1223319 h 1816444"/>
                <a:gd name="connsiteX20" fmla="*/ 321276 w 5609968"/>
                <a:gd name="connsiteY20" fmla="*/ 1272746 h 1816444"/>
                <a:gd name="connsiteX21" fmla="*/ 704336 w 5609968"/>
                <a:gd name="connsiteY21" fmla="*/ 1445741 h 1816444"/>
                <a:gd name="connsiteX22" fmla="*/ 1495168 w 5609968"/>
                <a:gd name="connsiteY22" fmla="*/ 1655806 h 1816444"/>
                <a:gd name="connsiteX23" fmla="*/ 2001795 w 5609968"/>
                <a:gd name="connsiteY23" fmla="*/ 1742303 h 1816444"/>
                <a:gd name="connsiteX24" fmla="*/ 2879125 w 5609968"/>
                <a:gd name="connsiteY24" fmla="*/ 1816444 h 1816444"/>
                <a:gd name="connsiteX25" fmla="*/ 3830595 w 5609968"/>
                <a:gd name="connsiteY25" fmla="*/ 1742303 h 1816444"/>
                <a:gd name="connsiteX26" fmla="*/ 4028303 w 5609968"/>
                <a:gd name="connsiteY26" fmla="*/ 1705233 h 1816444"/>
                <a:gd name="connsiteX27" fmla="*/ 4621427 w 5609968"/>
                <a:gd name="connsiteY27" fmla="*/ 1519881 h 1816444"/>
                <a:gd name="connsiteX28" fmla="*/ 4819136 w 5609968"/>
                <a:gd name="connsiteY28" fmla="*/ 1408671 h 1816444"/>
                <a:gd name="connsiteX29" fmla="*/ 5066271 w 5609968"/>
                <a:gd name="connsiteY29" fmla="*/ 1235676 h 1816444"/>
                <a:gd name="connsiteX30" fmla="*/ 5263979 w 5609968"/>
                <a:gd name="connsiteY30" fmla="*/ 1050325 h 1816444"/>
                <a:gd name="connsiteX31" fmla="*/ 5313406 w 5609968"/>
                <a:gd name="connsiteY31" fmla="*/ 976184 h 1816444"/>
                <a:gd name="connsiteX32" fmla="*/ 5325763 w 5609968"/>
                <a:gd name="connsiteY32" fmla="*/ 815546 h 1816444"/>
                <a:gd name="connsiteX33" fmla="*/ 5313406 w 5609968"/>
                <a:gd name="connsiteY33" fmla="*/ 815546 h 181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609968" h="1816444">
                  <a:moveTo>
                    <a:pt x="5609968" y="988541"/>
                  </a:moveTo>
                  <a:cubicBezTo>
                    <a:pt x="5593492" y="939114"/>
                    <a:pt x="5600167" y="874087"/>
                    <a:pt x="5560541" y="840260"/>
                  </a:cubicBezTo>
                  <a:cubicBezTo>
                    <a:pt x="5306888" y="623727"/>
                    <a:pt x="5130811" y="553957"/>
                    <a:pt x="4843849" y="469557"/>
                  </a:cubicBezTo>
                  <a:cubicBezTo>
                    <a:pt x="4721160" y="433472"/>
                    <a:pt x="4595883" y="406626"/>
                    <a:pt x="4473146" y="370703"/>
                  </a:cubicBezTo>
                  <a:cubicBezTo>
                    <a:pt x="4426876" y="357161"/>
                    <a:pt x="4383647" y="334275"/>
                    <a:pt x="4337222" y="321276"/>
                  </a:cubicBezTo>
                  <a:cubicBezTo>
                    <a:pt x="4177530" y="276562"/>
                    <a:pt x="4015717" y="239783"/>
                    <a:pt x="3855309" y="197709"/>
                  </a:cubicBezTo>
                  <a:cubicBezTo>
                    <a:pt x="3553006" y="118416"/>
                    <a:pt x="3624639" y="124253"/>
                    <a:pt x="3323968" y="74141"/>
                  </a:cubicBezTo>
                  <a:cubicBezTo>
                    <a:pt x="3143719" y="44100"/>
                    <a:pt x="2975169" y="24262"/>
                    <a:pt x="2792627" y="12357"/>
                  </a:cubicBezTo>
                  <a:cubicBezTo>
                    <a:pt x="2693897" y="5918"/>
                    <a:pt x="2594919" y="4119"/>
                    <a:pt x="2496065" y="0"/>
                  </a:cubicBezTo>
                  <a:cubicBezTo>
                    <a:pt x="2273643" y="8238"/>
                    <a:pt x="2050854" y="9505"/>
                    <a:pt x="1828800" y="24714"/>
                  </a:cubicBezTo>
                  <a:cubicBezTo>
                    <a:pt x="1749756" y="30128"/>
                    <a:pt x="1672065" y="48127"/>
                    <a:pt x="1594022" y="61784"/>
                  </a:cubicBezTo>
                  <a:cubicBezTo>
                    <a:pt x="1507288" y="76962"/>
                    <a:pt x="1419396" y="87737"/>
                    <a:pt x="1334530" y="111211"/>
                  </a:cubicBezTo>
                  <a:cubicBezTo>
                    <a:pt x="1225305" y="141422"/>
                    <a:pt x="1119758" y="183693"/>
                    <a:pt x="1013254" y="222422"/>
                  </a:cubicBezTo>
                  <a:cubicBezTo>
                    <a:pt x="903277" y="262414"/>
                    <a:pt x="701408" y="342663"/>
                    <a:pt x="593125" y="395417"/>
                  </a:cubicBezTo>
                  <a:cubicBezTo>
                    <a:pt x="497064" y="442216"/>
                    <a:pt x="395336" y="480849"/>
                    <a:pt x="308919" y="543698"/>
                  </a:cubicBezTo>
                  <a:cubicBezTo>
                    <a:pt x="220285" y="608159"/>
                    <a:pt x="150523" y="652667"/>
                    <a:pt x="74141" y="729049"/>
                  </a:cubicBezTo>
                  <a:cubicBezTo>
                    <a:pt x="59578" y="743612"/>
                    <a:pt x="49428" y="762000"/>
                    <a:pt x="37071" y="778476"/>
                  </a:cubicBezTo>
                  <a:cubicBezTo>
                    <a:pt x="27520" y="807127"/>
                    <a:pt x="0" y="887897"/>
                    <a:pt x="0" y="902044"/>
                  </a:cubicBezTo>
                  <a:cubicBezTo>
                    <a:pt x="0" y="944049"/>
                    <a:pt x="3345" y="989448"/>
                    <a:pt x="24714" y="1025611"/>
                  </a:cubicBezTo>
                  <a:cubicBezTo>
                    <a:pt x="79629" y="1118544"/>
                    <a:pt x="149624" y="1170916"/>
                    <a:pt x="234779" y="1223319"/>
                  </a:cubicBezTo>
                  <a:cubicBezTo>
                    <a:pt x="263061" y="1240723"/>
                    <a:pt x="291265" y="1258530"/>
                    <a:pt x="321276" y="1272746"/>
                  </a:cubicBezTo>
                  <a:cubicBezTo>
                    <a:pt x="447893" y="1332723"/>
                    <a:pt x="573630" y="1395293"/>
                    <a:pt x="704336" y="1445741"/>
                  </a:cubicBezTo>
                  <a:cubicBezTo>
                    <a:pt x="882806" y="1514624"/>
                    <a:pt x="1342283" y="1629704"/>
                    <a:pt x="1495168" y="1655806"/>
                  </a:cubicBezTo>
                  <a:cubicBezTo>
                    <a:pt x="1664044" y="1684638"/>
                    <a:pt x="1832083" y="1718894"/>
                    <a:pt x="2001795" y="1742303"/>
                  </a:cubicBezTo>
                  <a:cubicBezTo>
                    <a:pt x="2472386" y="1807212"/>
                    <a:pt x="2488064" y="1800801"/>
                    <a:pt x="2879125" y="1816444"/>
                  </a:cubicBezTo>
                  <a:cubicBezTo>
                    <a:pt x="3358137" y="1793633"/>
                    <a:pt x="3380955" y="1804018"/>
                    <a:pt x="3830595" y="1742303"/>
                  </a:cubicBezTo>
                  <a:cubicBezTo>
                    <a:pt x="3897023" y="1733185"/>
                    <a:pt x="3963756" y="1723387"/>
                    <a:pt x="4028303" y="1705233"/>
                  </a:cubicBezTo>
                  <a:cubicBezTo>
                    <a:pt x="4227704" y="1649151"/>
                    <a:pt x="4425273" y="1586433"/>
                    <a:pt x="4621427" y="1519881"/>
                  </a:cubicBezTo>
                  <a:cubicBezTo>
                    <a:pt x="4672272" y="1502630"/>
                    <a:pt x="4776336" y="1437714"/>
                    <a:pt x="4819136" y="1408671"/>
                  </a:cubicBezTo>
                  <a:cubicBezTo>
                    <a:pt x="4902343" y="1352209"/>
                    <a:pt x="4992912" y="1304450"/>
                    <a:pt x="5066271" y="1235676"/>
                  </a:cubicBezTo>
                  <a:cubicBezTo>
                    <a:pt x="5132174" y="1173892"/>
                    <a:pt x="5201679" y="1115740"/>
                    <a:pt x="5263979" y="1050325"/>
                  </a:cubicBezTo>
                  <a:cubicBezTo>
                    <a:pt x="5284463" y="1028817"/>
                    <a:pt x="5313406" y="976184"/>
                    <a:pt x="5313406" y="976184"/>
                  </a:cubicBezTo>
                  <a:cubicBezTo>
                    <a:pt x="5335453" y="899018"/>
                    <a:pt x="5351027" y="891340"/>
                    <a:pt x="5325763" y="815546"/>
                  </a:cubicBezTo>
                  <a:cubicBezTo>
                    <a:pt x="5324460" y="811638"/>
                    <a:pt x="5317525" y="815546"/>
                    <a:pt x="5313406" y="815546"/>
                  </a:cubicBezTo>
                </a:path>
              </a:pathLst>
            </a:cu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>
            <a:off x="4411362" y="1755873"/>
            <a:ext cx="951470" cy="85284"/>
          </a:xfrm>
          <a:custGeom>
            <a:avLst/>
            <a:gdLst>
              <a:gd name="connsiteX0" fmla="*/ 0 w 951470"/>
              <a:gd name="connsiteY0" fmla="*/ 85284 h 85284"/>
              <a:gd name="connsiteX1" fmla="*/ 951470 w 951470"/>
              <a:gd name="connsiteY1" fmla="*/ 72927 h 8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1470" h="85284">
                <a:moveTo>
                  <a:pt x="0" y="85284"/>
                </a:moveTo>
                <a:cubicBezTo>
                  <a:pt x="341130" y="0"/>
                  <a:pt x="32444" y="72927"/>
                  <a:pt x="951470" y="72927"/>
                </a:cubicBezTo>
              </a:path>
            </a:pathLst>
          </a:cu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295400" y="4191000"/>
            <a:ext cx="6568751" cy="1295400"/>
            <a:chOff x="1295400" y="4191000"/>
            <a:chExt cx="6568751" cy="129540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95400" y="4191000"/>
              <a:ext cx="6568751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Freeform 11"/>
            <p:cNvSpPr/>
            <p:nvPr/>
          </p:nvSpPr>
          <p:spPr>
            <a:xfrm>
              <a:off x="3138616" y="5325762"/>
              <a:ext cx="1742303" cy="160638"/>
            </a:xfrm>
            <a:custGeom>
              <a:avLst/>
              <a:gdLst>
                <a:gd name="connsiteX0" fmla="*/ 0 w 1742303"/>
                <a:gd name="connsiteY0" fmla="*/ 160638 h 160638"/>
                <a:gd name="connsiteX1" fmla="*/ 1371600 w 1742303"/>
                <a:gd name="connsiteY1" fmla="*/ 49427 h 160638"/>
                <a:gd name="connsiteX2" fmla="*/ 1458098 w 1742303"/>
                <a:gd name="connsiteY2" fmla="*/ 37070 h 160638"/>
                <a:gd name="connsiteX3" fmla="*/ 1606379 w 1742303"/>
                <a:gd name="connsiteY3" fmla="*/ 12357 h 160638"/>
                <a:gd name="connsiteX4" fmla="*/ 1742303 w 1742303"/>
                <a:gd name="connsiteY4" fmla="*/ 0 h 16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303" h="160638">
                  <a:moveTo>
                    <a:pt x="0" y="160638"/>
                  </a:moveTo>
                  <a:cubicBezTo>
                    <a:pt x="1223160" y="55420"/>
                    <a:pt x="765297" y="83111"/>
                    <a:pt x="1371600" y="49427"/>
                  </a:cubicBezTo>
                  <a:lnTo>
                    <a:pt x="1458098" y="37070"/>
                  </a:lnTo>
                  <a:cubicBezTo>
                    <a:pt x="1507594" y="29255"/>
                    <a:pt x="1556476" y="16894"/>
                    <a:pt x="1606379" y="12357"/>
                  </a:cubicBezTo>
                  <a:lnTo>
                    <a:pt x="1742303" y="0"/>
                  </a:lnTo>
                </a:path>
              </a:pathLst>
            </a:cu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The ASP.NET Runtime Environment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</p:nvPr>
        </p:nvGraphicFramePr>
        <p:xfrm>
          <a:off x="914400" y="1447800"/>
          <a:ext cx="7772400" cy="42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3" name="Group 32"/>
          <p:cNvGrpSpPr/>
          <p:nvPr/>
        </p:nvGrpSpPr>
        <p:grpSpPr>
          <a:xfrm>
            <a:off x="76200" y="1143000"/>
            <a:ext cx="1524000" cy="3962400"/>
            <a:chOff x="76200" y="1143000"/>
            <a:chExt cx="1524000" cy="3962400"/>
          </a:xfrm>
        </p:grpSpPr>
        <p:grpSp>
          <p:nvGrpSpPr>
            <p:cNvPr id="24" name="Group 23"/>
            <p:cNvGrpSpPr/>
            <p:nvPr/>
          </p:nvGrpSpPr>
          <p:grpSpPr>
            <a:xfrm>
              <a:off x="76200" y="1143000"/>
              <a:ext cx="1371600" cy="628710"/>
              <a:chOff x="76200" y="1143000"/>
              <a:chExt cx="1371600" cy="628710"/>
            </a:xfrm>
          </p:grpSpPr>
          <p:sp>
            <p:nvSpPr>
              <p:cNvPr id="16" name="Right Arrow 15"/>
              <p:cNvSpPr/>
              <p:nvPr/>
            </p:nvSpPr>
            <p:spPr>
              <a:xfrm>
                <a:off x="152400" y="1543110"/>
                <a:ext cx="533400" cy="228600"/>
              </a:xfrm>
              <a:prstGeom prst="rightArrow">
                <a:avLst/>
              </a:prstGeom>
              <a:solidFill>
                <a:srgbClr val="000066"/>
              </a:solidFill>
              <a:ln>
                <a:solidFill>
                  <a:srgbClr val="00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6200" y="1143000"/>
                <a:ext cx="1371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 smtClean="0">
                    <a:solidFill>
                      <a:srgbClr val="333399"/>
                    </a:solidFill>
                  </a:rPr>
                  <a:t>HttpRequest</a:t>
                </a:r>
              </a:p>
              <a:p>
                <a:r>
                  <a:rPr lang="en-US" sz="1000" b="1" dirty="0" smtClean="0">
                    <a:solidFill>
                      <a:srgbClr val="333399"/>
                    </a:solidFill>
                  </a:rPr>
                  <a:t>Static resource</a:t>
                </a:r>
                <a:endParaRPr lang="en-US" sz="1000" b="1" dirty="0">
                  <a:solidFill>
                    <a:srgbClr val="333399"/>
                  </a:solidFill>
                </a:endParaRPr>
              </a:p>
            </p:txBody>
          </p:sp>
        </p:grpSp>
        <p:sp>
          <p:nvSpPr>
            <p:cNvPr id="18" name="Right Arrow 17"/>
            <p:cNvSpPr/>
            <p:nvPr/>
          </p:nvSpPr>
          <p:spPr>
            <a:xfrm rot="5400000">
              <a:off x="1219200" y="3314700"/>
              <a:ext cx="533400" cy="228600"/>
            </a:xfrm>
            <a:prstGeom prst="rightArrow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ight Arrow 18"/>
            <p:cNvSpPr/>
            <p:nvPr/>
          </p:nvSpPr>
          <p:spPr>
            <a:xfrm rot="10800000">
              <a:off x="304800" y="4876800"/>
              <a:ext cx="533400" cy="228600"/>
            </a:xfrm>
            <a:prstGeom prst="rightArrow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86400" y="2209800"/>
            <a:ext cx="2895601" cy="2971800"/>
            <a:chOff x="381000" y="1371600"/>
            <a:chExt cx="3124200" cy="2667000"/>
          </a:xfrm>
        </p:grpSpPr>
        <p:sp>
          <p:nvSpPr>
            <p:cNvPr id="12" name="Rounded Rectangle 11"/>
            <p:cNvSpPr/>
            <p:nvPr/>
          </p:nvSpPr>
          <p:spPr>
            <a:xfrm>
              <a:off x="381000" y="1371600"/>
              <a:ext cx="664723" cy="26670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HTTPModule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1200826" y="1371600"/>
              <a:ext cx="664723" cy="26670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HTTPModule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020651" y="1371600"/>
              <a:ext cx="664723" cy="26670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HTTPApplication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2840477" y="1371600"/>
              <a:ext cx="664723" cy="26670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HTTPHanlder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6200" y="1752600"/>
            <a:ext cx="7924800" cy="990600"/>
            <a:chOff x="76200" y="1752600"/>
            <a:chExt cx="7924800" cy="990600"/>
          </a:xfrm>
        </p:grpSpPr>
        <p:grpSp>
          <p:nvGrpSpPr>
            <p:cNvPr id="36" name="Group 35"/>
            <p:cNvGrpSpPr/>
            <p:nvPr/>
          </p:nvGrpSpPr>
          <p:grpSpPr>
            <a:xfrm>
              <a:off x="76200" y="2114490"/>
              <a:ext cx="1371600" cy="628710"/>
              <a:chOff x="76200" y="2114490"/>
              <a:chExt cx="1371600" cy="628710"/>
            </a:xfrm>
          </p:grpSpPr>
          <p:sp>
            <p:nvSpPr>
              <p:cNvPr id="22" name="Right Arrow 21"/>
              <p:cNvSpPr/>
              <p:nvPr/>
            </p:nvSpPr>
            <p:spPr>
              <a:xfrm>
                <a:off x="152400" y="2514600"/>
                <a:ext cx="533400" cy="228600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6200" y="2114490"/>
                <a:ext cx="1371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 smtClean="0">
                    <a:solidFill>
                      <a:srgbClr val="FF0000"/>
                    </a:solidFill>
                  </a:rPr>
                  <a:t>HttpRequest</a:t>
                </a:r>
              </a:p>
              <a:p>
                <a:r>
                  <a:rPr lang="en-US" sz="1000" b="1" dirty="0" smtClean="0">
                    <a:solidFill>
                      <a:srgbClr val="FF0000"/>
                    </a:solidFill>
                  </a:rPr>
                  <a:t>Dynamic resource</a:t>
                </a:r>
                <a:endParaRPr lang="en-US" sz="1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5" name="Right Arrow 24"/>
            <p:cNvSpPr/>
            <p:nvPr/>
          </p:nvSpPr>
          <p:spPr>
            <a:xfrm>
              <a:off x="2514600" y="2514600"/>
              <a:ext cx="5334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5029200" y="2514600"/>
              <a:ext cx="29718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724400" y="1752600"/>
              <a:ext cx="1219200" cy="381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 contourW="12700">
              <a:bevelT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HTTPContext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04800" y="3276600"/>
            <a:ext cx="8153400" cy="1524000"/>
            <a:chOff x="304800" y="3276600"/>
            <a:chExt cx="8153400" cy="1524000"/>
          </a:xfrm>
        </p:grpSpPr>
        <p:sp>
          <p:nvSpPr>
            <p:cNvPr id="28" name="Right Arrow 27"/>
            <p:cNvSpPr/>
            <p:nvPr/>
          </p:nvSpPr>
          <p:spPr>
            <a:xfrm rot="5400000">
              <a:off x="8077200" y="3429000"/>
              <a:ext cx="5334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9" name="Right Arrow 28"/>
            <p:cNvSpPr/>
            <p:nvPr/>
          </p:nvSpPr>
          <p:spPr>
            <a:xfrm flipH="1">
              <a:off x="5105400" y="4572000"/>
              <a:ext cx="28956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0" name="Right Arrow 29"/>
            <p:cNvSpPr/>
            <p:nvPr/>
          </p:nvSpPr>
          <p:spPr>
            <a:xfrm flipH="1">
              <a:off x="2438400" y="4572000"/>
              <a:ext cx="5334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1" name="Right Arrow 30"/>
            <p:cNvSpPr/>
            <p:nvPr/>
          </p:nvSpPr>
          <p:spPr>
            <a:xfrm flipH="1">
              <a:off x="304800" y="4572000"/>
              <a:ext cx="5334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9216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 smtClean="0"/>
              <a:t>HTTP Requests for Static &amp; Dynamic Resources</a:t>
            </a:r>
            <a:endParaRPr lang="en-US" sz="2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4294967295"/>
          </p:nvPr>
        </p:nvGraphicFramePr>
        <p:xfrm>
          <a:off x="0" y="1143000"/>
          <a:ext cx="86868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5715000" y="1295400"/>
            <a:ext cx="3048000" cy="3021925"/>
            <a:chOff x="5715000" y="1295400"/>
            <a:chExt cx="3048000" cy="3021925"/>
          </a:xfrm>
        </p:grpSpPr>
        <p:sp>
          <p:nvSpPr>
            <p:cNvPr id="15" name="TextBox 14"/>
            <p:cNvSpPr txBox="1"/>
            <p:nvPr/>
          </p:nvSpPr>
          <p:spPr>
            <a:xfrm>
              <a:off x="6629400" y="1295400"/>
              <a:ext cx="2133600" cy="2308324"/>
            </a:xfrm>
            <a:prstGeom prst="rect">
              <a:avLst/>
            </a:prstGeom>
            <a:solidFill>
              <a:srgbClr val="FFCCCC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D16349"/>
                  </a:solidFill>
                </a:rPr>
                <a:t>File extension determines:</a:t>
              </a:r>
              <a:br>
                <a:rPr lang="en-US" b="1" dirty="0" smtClean="0">
                  <a:solidFill>
                    <a:srgbClr val="D16349"/>
                  </a:solidFill>
                </a:rPr>
              </a:br>
              <a:endParaRPr lang="en-US" b="1" dirty="0" smtClean="0">
                <a:solidFill>
                  <a:srgbClr val="D16349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b="1" dirty="0" smtClean="0">
                  <a:solidFill>
                    <a:srgbClr val="D16349"/>
                  </a:solidFill>
                </a:rPr>
                <a:t>Static vs Dynamic resource request</a:t>
              </a:r>
              <a:br>
                <a:rPr lang="en-US" b="1" dirty="0" smtClean="0">
                  <a:solidFill>
                    <a:srgbClr val="D16349"/>
                  </a:solidFill>
                </a:rPr>
              </a:br>
              <a:endParaRPr lang="en-US" b="1" dirty="0" smtClean="0">
                <a:solidFill>
                  <a:srgbClr val="D16349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943600" y="2107525"/>
              <a:ext cx="762000" cy="5334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715000" y="3783925"/>
              <a:ext cx="838200" cy="5334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629400" y="3810000"/>
            <a:ext cx="2133600" cy="1754326"/>
          </a:xfrm>
          <a:prstGeom prst="rect">
            <a:avLst/>
          </a:prstGeom>
          <a:solidFill>
            <a:srgbClr val="FFCC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b="1" dirty="0" smtClean="0">
                <a:solidFill>
                  <a:srgbClr val="D16349"/>
                </a:solidFill>
              </a:rPr>
              <a:t>ISAPI dll</a:t>
            </a:r>
            <a:br>
              <a:rPr lang="en-US" b="1" dirty="0" smtClean="0">
                <a:solidFill>
                  <a:srgbClr val="D16349"/>
                </a:solidFill>
              </a:rPr>
            </a:br>
            <a:endParaRPr lang="en-US" b="1" dirty="0" smtClean="0">
              <a:solidFill>
                <a:srgbClr val="D16349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US" b="1" dirty="0" smtClean="0">
                <a:solidFill>
                  <a:srgbClr val="D16349"/>
                </a:solidFill>
              </a:rPr>
              <a:t>Content-Type returned (e.g aspx &amp; asmx)</a:t>
            </a:r>
          </a:p>
          <a:p>
            <a:pPr marL="342900" indent="-342900">
              <a:buFont typeface="+mj-lt"/>
              <a:buAutoNum type="arabicPeriod" startAt="2"/>
            </a:pPr>
            <a:endParaRPr lang="en-US" b="1" dirty="0">
              <a:solidFill>
                <a:srgbClr val="D1634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400" dirty="0" smtClean="0"/>
              <a:t>ASP.NET Runtime Environment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Static resources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Using Fidlder2, content-type text/html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Dynamic resources, content-type text/html</a:t>
            </a:r>
          </a:p>
          <a:p>
            <a:pPr lvl="1">
              <a:lnSpc>
                <a:spcPct val="150000"/>
              </a:lnSpc>
              <a:buSzPct val="80000"/>
              <a:buFont typeface="Wingdings" pitchFamily="2" charset="2"/>
              <a:buChar char=""/>
            </a:pPr>
            <a:r>
              <a:rPr lang="en-US" sz="2000" dirty="0" smtClean="0"/>
              <a:t>IIS Metabase file extension mapping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en-US" dirty="0"/>
          </a:p>
        </p:txBody>
      </p:sp>
      <p:pic>
        <p:nvPicPr>
          <p:cNvPr id="1033" name="Picture 9" descr="C:\Documents and Settings\Osama A. Morad\Local Settings\Temporary Internet Files\Content.IE5\SEGF2V3N\MPj0422817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8109" y="1371600"/>
            <a:ext cx="301878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Variety of the ASP.NET Runtime Environment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</p:nvPr>
        </p:nvGraphicFramePr>
        <p:xfrm>
          <a:off x="1143000" y="914400"/>
          <a:ext cx="6858000" cy="3306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32"/>
          <p:cNvGrpSpPr/>
          <p:nvPr/>
        </p:nvGrpSpPr>
        <p:grpSpPr>
          <a:xfrm>
            <a:off x="4876800" y="1752600"/>
            <a:ext cx="2784500" cy="1905000"/>
            <a:chOff x="4619896" y="1603513"/>
            <a:chExt cx="3818742" cy="3727174"/>
          </a:xfrm>
        </p:grpSpPr>
        <p:grpSp>
          <p:nvGrpSpPr>
            <p:cNvPr id="4" name="Group 10"/>
            <p:cNvGrpSpPr/>
            <p:nvPr/>
          </p:nvGrpSpPr>
          <p:grpSpPr>
            <a:xfrm>
              <a:off x="5486400" y="2209800"/>
              <a:ext cx="2952238" cy="3120887"/>
              <a:chOff x="381000" y="1371600"/>
              <a:chExt cx="3185309" cy="2800796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381000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HTTPModule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1200826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HTTPModule</a:t>
                </a: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2020650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HTTPApplication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2840478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HTTPHanlder</a:t>
                </a:r>
              </a:p>
            </p:txBody>
          </p:sp>
        </p:grpSp>
        <p:sp>
          <p:nvSpPr>
            <p:cNvPr id="32" name="Rounded Rectangle 31"/>
            <p:cNvSpPr/>
            <p:nvPr/>
          </p:nvSpPr>
          <p:spPr>
            <a:xfrm>
              <a:off x="4619896" y="1603513"/>
              <a:ext cx="1323703" cy="53008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 contourW="12700">
              <a:bevelT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 smtClean="0">
                  <a:solidFill>
                    <a:schemeClr val="bg1"/>
                  </a:solidFill>
                </a:rPr>
                <a:t>HTTPContext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1000" y="3810000"/>
            <a:ext cx="3200400" cy="2057400"/>
            <a:chOff x="381000" y="3810000"/>
            <a:chExt cx="3200400" cy="2057400"/>
          </a:xfrm>
        </p:grpSpPr>
        <p:cxnSp>
          <p:nvCxnSpPr>
            <p:cNvPr id="23" name="Elbow Connector 22"/>
            <p:cNvCxnSpPr/>
            <p:nvPr/>
          </p:nvCxnSpPr>
          <p:spPr>
            <a:xfrm rot="5400000" flipH="1" flipV="1">
              <a:off x="838200" y="4038600"/>
              <a:ext cx="1143000" cy="685800"/>
            </a:xfrm>
            <a:prstGeom prst="bentConnector3">
              <a:avLst>
                <a:gd name="adj1" fmla="val 50000"/>
              </a:avLst>
            </a:prstGeom>
            <a:ln w="63500" cmpd="sng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/>
            <p:nvPr/>
          </p:nvCxnSpPr>
          <p:spPr>
            <a:xfrm rot="16200000" flipV="1">
              <a:off x="1676400" y="3886200"/>
              <a:ext cx="1143000" cy="990599"/>
            </a:xfrm>
            <a:prstGeom prst="bentConnector3">
              <a:avLst>
                <a:gd name="adj1" fmla="val 50000"/>
              </a:avLst>
            </a:prstGeom>
            <a:ln w="63500" cmpd="sng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1" name="Diagram 20"/>
            <p:cNvGraphicFramePr/>
            <p:nvPr/>
          </p:nvGraphicFramePr>
          <p:xfrm>
            <a:off x="381000" y="4572000"/>
            <a:ext cx="3200400" cy="1295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5181600" y="3810000"/>
            <a:ext cx="3200400" cy="2057400"/>
            <a:chOff x="5181600" y="3810000"/>
            <a:chExt cx="3200400" cy="2057400"/>
          </a:xfrm>
        </p:grpSpPr>
        <p:cxnSp>
          <p:nvCxnSpPr>
            <p:cNvPr id="41" name="Elbow Connector 40"/>
            <p:cNvCxnSpPr/>
            <p:nvPr/>
          </p:nvCxnSpPr>
          <p:spPr>
            <a:xfrm rot="5400000" flipH="1" flipV="1">
              <a:off x="5638800" y="4038600"/>
              <a:ext cx="1143000" cy="685800"/>
            </a:xfrm>
            <a:prstGeom prst="bentConnector3">
              <a:avLst>
                <a:gd name="adj1" fmla="val 50000"/>
              </a:avLst>
            </a:prstGeom>
            <a:ln w="63500" cmpd="sng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/>
            <p:nvPr/>
          </p:nvCxnSpPr>
          <p:spPr>
            <a:xfrm rot="16200000" flipV="1">
              <a:off x="6477000" y="3886200"/>
              <a:ext cx="1143000" cy="990599"/>
            </a:xfrm>
            <a:prstGeom prst="bentConnector3">
              <a:avLst>
                <a:gd name="adj1" fmla="val 50000"/>
              </a:avLst>
            </a:prstGeom>
            <a:ln w="63500" cmpd="sng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3" name="Diagram 42"/>
            <p:cNvGraphicFramePr/>
            <p:nvPr/>
          </p:nvGraphicFramePr>
          <p:xfrm>
            <a:off x="5181600" y="4572000"/>
            <a:ext cx="3200400" cy="1295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rgbClr val="333399"/>
                </a:solidFill>
                <a:latin typeface="Tahoma" pitchFamily="34" charset="0"/>
                <a:ea typeface="+mj-ea"/>
                <a:cs typeface="Tahoma" pitchFamily="34" charset="0"/>
              </a:rPr>
              <a:t>Plugging into the ASP.NET Runtime Environment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/>
              <a:t>CMAP Code Camp October 13, 2007</a:t>
            </a:r>
            <a:endParaRPr lang="fr-F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</p:nvPr>
        </p:nvGraphicFramePr>
        <p:xfrm>
          <a:off x="1143000" y="914400"/>
          <a:ext cx="6858000" cy="3306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3" name="Group 32"/>
          <p:cNvGrpSpPr/>
          <p:nvPr/>
        </p:nvGrpSpPr>
        <p:grpSpPr>
          <a:xfrm>
            <a:off x="4876800" y="1752600"/>
            <a:ext cx="2784500" cy="1905000"/>
            <a:chOff x="4619896" y="1603513"/>
            <a:chExt cx="3818742" cy="3727174"/>
          </a:xfrm>
        </p:grpSpPr>
        <p:grpSp>
          <p:nvGrpSpPr>
            <p:cNvPr id="8" name="Group 10"/>
            <p:cNvGrpSpPr/>
            <p:nvPr/>
          </p:nvGrpSpPr>
          <p:grpSpPr>
            <a:xfrm>
              <a:off x="5486400" y="2209800"/>
              <a:ext cx="2952238" cy="3120887"/>
              <a:chOff x="381000" y="1371600"/>
              <a:chExt cx="3185309" cy="2800796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381000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HTTPModule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1200826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HTTPModule</a:t>
                </a: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2020650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HTTPApplication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2840478" y="1371600"/>
                <a:ext cx="725831" cy="2800796"/>
              </a:xfrm>
              <a:prstGeom prst="round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</a:rPr>
                  <a:t>HTTPHanlder</a:t>
                </a:r>
              </a:p>
            </p:txBody>
          </p:sp>
        </p:grpSp>
        <p:sp>
          <p:nvSpPr>
            <p:cNvPr id="32" name="Rounded Rectangle 31"/>
            <p:cNvSpPr/>
            <p:nvPr/>
          </p:nvSpPr>
          <p:spPr>
            <a:xfrm>
              <a:off x="4619896" y="1603513"/>
              <a:ext cx="1323703" cy="53008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 contourW="12700">
              <a:bevelT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 smtClean="0">
                  <a:solidFill>
                    <a:schemeClr val="bg1"/>
                  </a:solidFill>
                </a:rPr>
                <a:t>HTTPContext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33400" y="3962400"/>
            <a:ext cx="8239124" cy="2209800"/>
            <a:chOff x="533400" y="3962400"/>
            <a:chExt cx="8239124" cy="2209800"/>
          </a:xfrm>
        </p:grpSpPr>
        <p:sp>
          <p:nvSpPr>
            <p:cNvPr id="34" name="Right Brace 33"/>
            <p:cNvSpPr/>
            <p:nvPr/>
          </p:nvSpPr>
          <p:spPr>
            <a:xfrm rot="5400000">
              <a:off x="6362700" y="2628900"/>
              <a:ext cx="381000" cy="3048000"/>
            </a:xfrm>
            <a:prstGeom prst="rightBrace">
              <a:avLst/>
            </a:prstGeom>
            <a:ln>
              <a:solidFill>
                <a:srgbClr val="33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rgbClr val="333399"/>
                </a:solidFill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533400" y="4401740"/>
              <a:ext cx="4210050" cy="1740932"/>
              <a:chOff x="533400" y="4202668"/>
              <a:chExt cx="4210050" cy="1740932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533400" y="4514671"/>
                <a:ext cx="4191000" cy="1428929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no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solidFill>
                      <a:srgbClr val="333399"/>
                    </a:solidFill>
                  </a:rPr>
                  <a:t>Implement given Interfaces with your own VB/CS classes,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solidFill>
                      <a:srgbClr val="333399"/>
                    </a:solidFill>
                  </a:rPr>
                  <a:t>Configure them into ASP.NET Runtime</a:t>
                </a:r>
                <a:endParaRPr lang="en-US" dirty="0">
                  <a:solidFill>
                    <a:srgbClr val="333399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533400" y="4202668"/>
                <a:ext cx="4210050" cy="369332"/>
              </a:xfrm>
              <a:prstGeom prst="rect">
                <a:avLst/>
              </a:prstGeom>
              <a:solidFill>
                <a:srgbClr val="333399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 algn="ctr"/>
                <a:r>
                  <a:rPr lang="en-US" b="1" dirty="0" smtClean="0">
                    <a:solidFill>
                      <a:schemeClr val="bg1"/>
                    </a:solidFill>
                  </a:rPr>
                  <a:t>Plugging into Approach 1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4876799" y="4390072"/>
              <a:ext cx="3895725" cy="1782128"/>
              <a:chOff x="4876799" y="4191000"/>
              <a:chExt cx="3895725" cy="1782128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876800" y="4495800"/>
                <a:ext cx="3886200" cy="1477328"/>
              </a:xfrm>
              <a:prstGeom prst="rect">
                <a:avLst/>
              </a:prstGeom>
              <a:noFill/>
              <a:ln>
                <a:solidFill>
                  <a:srgbClr val="3333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solidFill>
                      <a:srgbClr val="333399"/>
                    </a:solidFill>
                  </a:rPr>
                  <a:t>Inherit existing ASP.NET classes and modify their behavior via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dirty="0" smtClean="0">
                    <a:solidFill>
                      <a:srgbClr val="333399"/>
                    </a:solidFill>
                  </a:rPr>
                  <a:t>Overriding their methods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dirty="0" smtClean="0">
                    <a:solidFill>
                      <a:srgbClr val="333399"/>
                    </a:solidFill>
                  </a:rPr>
                  <a:t>Responding to their raised events</a:t>
                </a:r>
                <a:endParaRPr lang="en-US" dirty="0">
                  <a:solidFill>
                    <a:srgbClr val="333399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876799" y="4191000"/>
                <a:ext cx="3895725" cy="369332"/>
              </a:xfrm>
              <a:prstGeom prst="rect">
                <a:avLst/>
              </a:prstGeom>
              <a:solidFill>
                <a:srgbClr val="333399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 algn="ctr"/>
                <a:r>
                  <a:rPr lang="en-US" b="1" dirty="0" smtClean="0">
                    <a:solidFill>
                      <a:schemeClr val="bg1"/>
                    </a:solidFill>
                  </a:rPr>
                  <a:t>Plugging into Approach 2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MAPCodeCamp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3721</TotalTime>
  <Words>1378</Words>
  <Application>Microsoft Office PowerPoint</Application>
  <PresentationFormat>On-screen Show (4:3)</PresentationFormat>
  <Paragraphs>340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CMAPCodeCamp</vt:lpstr>
      <vt:lpstr>The Laws of ASP.NET - From HTTP Request to HTTP Response via IIS &amp; ASP.NET</vt:lpstr>
      <vt:lpstr>About Me</vt:lpstr>
      <vt:lpstr>Agenda</vt:lpstr>
      <vt:lpstr>Motivation</vt:lpstr>
      <vt:lpstr>The ASP.NET Runtime Environment</vt:lpstr>
      <vt:lpstr>HTTP Requests for Static &amp; Dynamic Resources</vt:lpstr>
      <vt:lpstr>Demonstration</vt:lpstr>
      <vt:lpstr>Variety of the ASP.NET Runtime Environment</vt:lpstr>
      <vt:lpstr>Plugging into the ASP.NET Runtime Environment</vt:lpstr>
      <vt:lpstr>HTTPApplication &amp; HTTPModules</vt:lpstr>
      <vt:lpstr>HTTPApplication – Plugging into</vt:lpstr>
      <vt:lpstr>Demonstration</vt:lpstr>
      <vt:lpstr>HTTPModule – Plugging into</vt:lpstr>
      <vt:lpstr>Demonstration</vt:lpstr>
      <vt:lpstr>HTTPHandler</vt:lpstr>
      <vt:lpstr>HTML HTTPHandler</vt:lpstr>
      <vt:lpstr>HTML HTTPHandler – Plugging into</vt:lpstr>
      <vt:lpstr>HTML HTTPHandler – Plugging into</vt:lpstr>
      <vt:lpstr>Demonstration</vt:lpstr>
      <vt:lpstr>The Page HTML HTTPHandler Models</vt:lpstr>
      <vt:lpstr>The Page Life Cycle &amp; You</vt:lpstr>
      <vt:lpstr>The Page Technologies</vt:lpstr>
      <vt:lpstr>Demonstration</vt:lpstr>
      <vt:lpstr>Page HTML HTTPHandler – Plugging into</vt:lpstr>
      <vt:lpstr>Demonstration</vt:lpstr>
      <vt:lpstr>Q &amp; A</vt:lpstr>
      <vt:lpstr>References &amp; Resources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Generics – A New Way to Define your .NET Types</dc:title>
  <dc:creator>Osama A. Morad</dc:creator>
  <cp:lastModifiedBy>Osama A. Morad</cp:lastModifiedBy>
  <cp:revision>97</cp:revision>
  <dcterms:created xsi:type="dcterms:W3CDTF">2007-04-04T11:26:12Z</dcterms:created>
  <dcterms:modified xsi:type="dcterms:W3CDTF">2007-10-12T18:59:45Z</dcterms:modified>
</cp:coreProperties>
</file>